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67" r:id="rId2"/>
    <p:sldId id="269" r:id="rId3"/>
    <p:sldId id="266" r:id="rId4"/>
    <p:sldId id="264" r:id="rId5"/>
    <p:sldId id="271" r:id="rId6"/>
    <p:sldId id="259" r:id="rId7"/>
    <p:sldId id="268" r:id="rId8"/>
    <p:sldId id="272" r:id="rId9"/>
    <p:sldId id="278" r:id="rId10"/>
    <p:sldId id="276" r:id="rId11"/>
    <p:sldId id="282" r:id="rId12"/>
    <p:sldId id="279" r:id="rId13"/>
    <p:sldId id="280" r:id="rId14"/>
    <p:sldId id="285" r:id="rId15"/>
    <p:sldId id="283" r:id="rId16"/>
    <p:sldId id="287" r:id="rId17"/>
    <p:sldId id="289" r:id="rId18"/>
    <p:sldId id="288" r:id="rId19"/>
    <p:sldId id="291" r:id="rId20"/>
    <p:sldId id="293" r:id="rId21"/>
    <p:sldId id="295" r:id="rId22"/>
    <p:sldId id="296" r:id="rId23"/>
    <p:sldId id="297" r:id="rId24"/>
    <p:sldId id="302" r:id="rId25"/>
    <p:sldId id="303" r:id="rId26"/>
    <p:sldId id="292" r:id="rId27"/>
    <p:sldId id="299" r:id="rId28"/>
    <p:sldId id="301" r:id="rId29"/>
    <p:sldId id="298" r:id="rId30"/>
    <p:sldId id="300" r:id="rId31"/>
    <p:sldId id="262" r:id="rId32"/>
    <p:sldId id="290" r:id="rId33"/>
    <p:sldId id="258" r:id="rId34"/>
    <p:sldId id="263" r:id="rId35"/>
    <p:sldId id="284" r:id="rId36"/>
    <p:sldId id="286" r:id="rId37"/>
  </p:sldIdLst>
  <p:sldSz cx="12192000" cy="6858000"/>
  <p:notesSz cx="6858000" cy="9144000"/>
  <p:embeddedFontLst>
    <p:embeddedFont>
      <p:font typeface="Imperial Sans Text" panose="020B0604020202020204" charset="0"/>
      <p:regular r:id="rId39"/>
      <p:bold r:id="rId40"/>
    </p:embeddedFont>
    <p:embeddedFont>
      <p:font typeface="Imperial Sans Text Medium" panose="020B0604020202020204" charset="0"/>
      <p:regular r:id="rId41"/>
    </p:embeddedFont>
    <p:embeddedFont>
      <p:font typeface="Imperial Sans Text Semibold" panose="020B0604020202020204" charset="0"/>
      <p:bold r:id="rId42"/>
    </p:embeddedFont>
  </p:embeddedFontLst>
  <p:defaultTextStyle>
    <a:defPPr>
      <a:defRPr lang="en-US"/>
    </a:defPPr>
    <a:lvl1pPr marL="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D"/>
    <a:srgbClr val="FBF7DC"/>
    <a:srgbClr val="F8F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4EA25-FE8D-4821-8CFA-6F427BC00525}" v="1" dt="2026-02-17T13:14:59.074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268" autoAdjust="0"/>
    <p:restoredTop sz="94660"/>
  </p:normalViewPr>
  <p:slideViewPr>
    <p:cSldViewPr snapToGrid="0" showGuides="1">
      <p:cViewPr varScale="1">
        <p:scale>
          <a:sx n="155" d="100"/>
          <a:sy n="155" d="100"/>
        </p:scale>
        <p:origin x="128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2"/>
        <a:sy n="1" d="2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izio Russo" userId="4c90a6e8-877d-4e94-851a-f87ee8ad777d" providerId="ADAL" clId="{2E3B7405-9D39-4749-9319-F8B3C0268F3C}"/>
    <pc:docChg chg="custSel modSld">
      <pc:chgData name="Fabrizio Russo" userId="4c90a6e8-877d-4e94-851a-f87ee8ad777d" providerId="ADAL" clId="{2E3B7405-9D39-4749-9319-F8B3C0268F3C}" dt="2026-02-17T13:14:37.540" v="41" actId="20577"/>
      <pc:docMkLst>
        <pc:docMk/>
      </pc:docMkLst>
      <pc:sldChg chg="modSp mod">
        <pc:chgData name="Fabrizio Russo" userId="4c90a6e8-877d-4e94-851a-f87ee8ad777d" providerId="ADAL" clId="{2E3B7405-9D39-4749-9319-F8B3C0268F3C}" dt="2026-02-17T13:14:37.540" v="41" actId="20577"/>
        <pc:sldMkLst>
          <pc:docMk/>
          <pc:sldMk cId="3796483173" sldId="267"/>
        </pc:sldMkLst>
        <pc:spChg chg="mod">
          <ac:chgData name="Fabrizio Russo" userId="4c90a6e8-877d-4e94-851a-f87ee8ad777d" providerId="ADAL" clId="{2E3B7405-9D39-4749-9319-F8B3C0268F3C}" dt="2026-02-17T13:14:37.540" v="41" actId="20577"/>
          <ac:spMkLst>
            <pc:docMk/>
            <pc:sldMk cId="3796483173" sldId="267"/>
            <ac:spMk id="4" creationId="{D58106DF-F991-82DF-C106-45D412738415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71274A-656E-4468-BEB9-A3D232AB70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9F93AD-3648-4DD5-8500-26B851FF179E}">
      <dgm:prSet phldrT="[Text]"/>
      <dgm:spPr/>
      <dgm:t>
        <a:bodyPr/>
        <a:lstStyle/>
        <a:p>
          <a:r>
            <a:rPr lang="en-GB" dirty="0"/>
            <a:t>Predictive Models</a:t>
          </a:r>
        </a:p>
      </dgm:t>
    </dgm:pt>
    <dgm:pt modelId="{12ACE336-73A4-49AE-96BC-DD1F6B23A426}" type="parTrans" cxnId="{0EF0A581-D831-4215-9BC6-E9897485F131}">
      <dgm:prSet/>
      <dgm:spPr/>
      <dgm:t>
        <a:bodyPr/>
        <a:lstStyle/>
        <a:p>
          <a:endParaRPr lang="en-GB"/>
        </a:p>
      </dgm:t>
    </dgm:pt>
    <dgm:pt modelId="{496A2B23-6194-4EA6-9D28-890100947AA8}" type="sibTrans" cxnId="{0EF0A581-D831-4215-9BC6-E9897485F131}">
      <dgm:prSet/>
      <dgm:spPr/>
      <dgm:t>
        <a:bodyPr/>
        <a:lstStyle/>
        <a:p>
          <a:endParaRPr lang="en-GB"/>
        </a:p>
      </dgm:t>
    </dgm:pt>
    <dgm:pt modelId="{05E3D84E-A787-4EB6-AF45-C1DE2163CAED}">
      <dgm:prSet phldrT="[Text]"/>
      <dgm:spPr/>
      <dgm:t>
        <a:bodyPr/>
        <a:lstStyle/>
        <a:p>
          <a:r>
            <a:rPr lang="en-GB" dirty="0"/>
            <a:t>What if we observe a credit score of 700?</a:t>
          </a:r>
        </a:p>
      </dgm:t>
    </dgm:pt>
    <dgm:pt modelId="{F3608EC8-291C-4F8F-9E87-56529E793243}" type="parTrans" cxnId="{CA59CF04-AD13-4F27-87AB-FC255CF6BABA}">
      <dgm:prSet/>
      <dgm:spPr/>
      <dgm:t>
        <a:bodyPr/>
        <a:lstStyle/>
        <a:p>
          <a:endParaRPr lang="en-GB"/>
        </a:p>
      </dgm:t>
    </dgm:pt>
    <dgm:pt modelId="{59F0B6D4-D164-40F9-9609-0C175CD904EF}" type="sibTrans" cxnId="{CA59CF04-AD13-4F27-87AB-FC255CF6BABA}">
      <dgm:prSet/>
      <dgm:spPr/>
      <dgm:t>
        <a:bodyPr/>
        <a:lstStyle/>
        <a:p>
          <a:endParaRPr lang="en-GB"/>
        </a:p>
      </dgm:t>
    </dgm:pt>
    <dgm:pt modelId="{0342CBBB-8712-4B05-B5B5-ACEA4FF22164}">
      <dgm:prSet phldrT="[Text]"/>
      <dgm:spPr/>
      <dgm:t>
        <a:bodyPr/>
        <a:lstStyle/>
        <a:p>
          <a:r>
            <a:rPr lang="en-GB" dirty="0"/>
            <a:t>What if we observe a PD of 12%?</a:t>
          </a:r>
        </a:p>
      </dgm:t>
    </dgm:pt>
    <dgm:pt modelId="{789DF5F2-5802-44EB-9059-CD18D928814A}" type="parTrans" cxnId="{B156826E-036E-4495-918E-8CB998B68590}">
      <dgm:prSet/>
      <dgm:spPr/>
      <dgm:t>
        <a:bodyPr/>
        <a:lstStyle/>
        <a:p>
          <a:endParaRPr lang="en-GB"/>
        </a:p>
      </dgm:t>
    </dgm:pt>
    <dgm:pt modelId="{9BD801C8-19A8-439C-A75D-6AE7100B61F2}" type="sibTrans" cxnId="{B156826E-036E-4495-918E-8CB998B68590}">
      <dgm:prSet/>
      <dgm:spPr/>
      <dgm:t>
        <a:bodyPr/>
        <a:lstStyle/>
        <a:p>
          <a:endParaRPr lang="en-GB"/>
        </a:p>
      </dgm:t>
    </dgm:pt>
    <dgm:pt modelId="{594F111E-9AAE-4A93-88EF-3026ABB10F1C}" type="pres">
      <dgm:prSet presAssocID="{6471274A-656E-4468-BEB9-A3D232AB7071}" presName="linear" presStyleCnt="0">
        <dgm:presLayoutVars>
          <dgm:dir/>
          <dgm:animLvl val="lvl"/>
          <dgm:resizeHandles val="exact"/>
        </dgm:presLayoutVars>
      </dgm:prSet>
      <dgm:spPr/>
    </dgm:pt>
    <dgm:pt modelId="{4A4CDDF7-FC63-42FA-AAC3-49947242D428}" type="pres">
      <dgm:prSet presAssocID="{6D9F93AD-3648-4DD5-8500-26B851FF179E}" presName="parentLin" presStyleCnt="0"/>
      <dgm:spPr/>
    </dgm:pt>
    <dgm:pt modelId="{3328C9E7-F49D-4FC0-9173-B1529D5BAA43}" type="pres">
      <dgm:prSet presAssocID="{6D9F93AD-3648-4DD5-8500-26B851FF179E}" presName="parentLeftMargin" presStyleLbl="node1" presStyleIdx="0" presStyleCnt="1"/>
      <dgm:spPr/>
    </dgm:pt>
    <dgm:pt modelId="{83832894-3A52-438C-A1D6-8CE9CF11A1E1}" type="pres">
      <dgm:prSet presAssocID="{6D9F93AD-3648-4DD5-8500-26B851FF179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7E65D5A-DB90-40DF-9B3F-9F15502F3991}" type="pres">
      <dgm:prSet presAssocID="{6D9F93AD-3648-4DD5-8500-26B851FF179E}" presName="negativeSpace" presStyleCnt="0"/>
      <dgm:spPr/>
    </dgm:pt>
    <dgm:pt modelId="{5045BB88-9F72-4BAC-8E7A-6861CBE5ADD4}" type="pres">
      <dgm:prSet presAssocID="{6D9F93AD-3648-4DD5-8500-26B851FF179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A59CF04-AD13-4F27-87AB-FC255CF6BABA}" srcId="{6D9F93AD-3648-4DD5-8500-26B851FF179E}" destId="{05E3D84E-A787-4EB6-AF45-C1DE2163CAED}" srcOrd="0" destOrd="0" parTransId="{F3608EC8-291C-4F8F-9E87-56529E793243}" sibTransId="{59F0B6D4-D164-40F9-9609-0C175CD904EF}"/>
    <dgm:cxn modelId="{CEA5230E-5288-4FC0-AA0E-DA67C5A8C871}" type="presOf" srcId="{6D9F93AD-3648-4DD5-8500-26B851FF179E}" destId="{83832894-3A52-438C-A1D6-8CE9CF11A1E1}" srcOrd="1" destOrd="0" presId="urn:microsoft.com/office/officeart/2005/8/layout/list1"/>
    <dgm:cxn modelId="{4A06A634-ECCE-40C0-A893-17A89608E89A}" type="presOf" srcId="{6D9F93AD-3648-4DD5-8500-26B851FF179E}" destId="{3328C9E7-F49D-4FC0-9173-B1529D5BAA43}" srcOrd="0" destOrd="0" presId="urn:microsoft.com/office/officeart/2005/8/layout/list1"/>
    <dgm:cxn modelId="{BF92A83B-DF6B-459B-A86E-5AB5C82D04CA}" type="presOf" srcId="{6471274A-656E-4468-BEB9-A3D232AB7071}" destId="{594F111E-9AAE-4A93-88EF-3026ABB10F1C}" srcOrd="0" destOrd="0" presId="urn:microsoft.com/office/officeart/2005/8/layout/list1"/>
    <dgm:cxn modelId="{52FE9D40-5DAE-4674-A8D2-C583ABBC0276}" type="presOf" srcId="{0342CBBB-8712-4B05-B5B5-ACEA4FF22164}" destId="{5045BB88-9F72-4BAC-8E7A-6861CBE5ADD4}" srcOrd="0" destOrd="1" presId="urn:microsoft.com/office/officeart/2005/8/layout/list1"/>
    <dgm:cxn modelId="{B156826E-036E-4495-918E-8CB998B68590}" srcId="{6D9F93AD-3648-4DD5-8500-26B851FF179E}" destId="{0342CBBB-8712-4B05-B5B5-ACEA4FF22164}" srcOrd="1" destOrd="0" parTransId="{789DF5F2-5802-44EB-9059-CD18D928814A}" sibTransId="{9BD801C8-19A8-439C-A75D-6AE7100B61F2}"/>
    <dgm:cxn modelId="{0EF0A581-D831-4215-9BC6-E9897485F131}" srcId="{6471274A-656E-4468-BEB9-A3D232AB7071}" destId="{6D9F93AD-3648-4DD5-8500-26B851FF179E}" srcOrd="0" destOrd="0" parTransId="{12ACE336-73A4-49AE-96BC-DD1F6B23A426}" sibTransId="{496A2B23-6194-4EA6-9D28-890100947AA8}"/>
    <dgm:cxn modelId="{BE10E1CA-E777-445B-A842-D1F2A76D3D9B}" type="presOf" srcId="{05E3D84E-A787-4EB6-AF45-C1DE2163CAED}" destId="{5045BB88-9F72-4BAC-8E7A-6861CBE5ADD4}" srcOrd="0" destOrd="0" presId="urn:microsoft.com/office/officeart/2005/8/layout/list1"/>
    <dgm:cxn modelId="{5CC6EC41-FA39-48CA-8779-324AC843AD23}" type="presParOf" srcId="{594F111E-9AAE-4A93-88EF-3026ABB10F1C}" destId="{4A4CDDF7-FC63-42FA-AAC3-49947242D428}" srcOrd="0" destOrd="0" presId="urn:microsoft.com/office/officeart/2005/8/layout/list1"/>
    <dgm:cxn modelId="{2C262DB7-3C04-4EF5-B7AF-3B23B19FDA3A}" type="presParOf" srcId="{4A4CDDF7-FC63-42FA-AAC3-49947242D428}" destId="{3328C9E7-F49D-4FC0-9173-B1529D5BAA43}" srcOrd="0" destOrd="0" presId="urn:microsoft.com/office/officeart/2005/8/layout/list1"/>
    <dgm:cxn modelId="{B0BDD079-D533-4B0A-8752-3ABE433522BF}" type="presParOf" srcId="{4A4CDDF7-FC63-42FA-AAC3-49947242D428}" destId="{83832894-3A52-438C-A1D6-8CE9CF11A1E1}" srcOrd="1" destOrd="0" presId="urn:microsoft.com/office/officeart/2005/8/layout/list1"/>
    <dgm:cxn modelId="{848127AE-7424-43BA-8C3E-0D6241CBA05E}" type="presParOf" srcId="{594F111E-9AAE-4A93-88EF-3026ABB10F1C}" destId="{A7E65D5A-DB90-40DF-9B3F-9F15502F3991}" srcOrd="1" destOrd="0" presId="urn:microsoft.com/office/officeart/2005/8/layout/list1"/>
    <dgm:cxn modelId="{6747A0CF-B4B9-4A2B-8145-1B16D7663074}" type="presParOf" srcId="{594F111E-9AAE-4A93-88EF-3026ABB10F1C}" destId="{5045BB88-9F72-4BAC-8E7A-6861CBE5AD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71274A-656E-4468-BEB9-A3D232AB70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8248C2-D423-4B72-B1FE-B5E4876D53C0}">
      <dgm:prSet phldrT="[Text]"/>
      <dgm:spPr/>
      <dgm:t>
        <a:bodyPr/>
        <a:lstStyle/>
        <a:p>
          <a:r>
            <a:rPr lang="en-GB" dirty="0"/>
            <a:t>Causal Models</a:t>
          </a:r>
        </a:p>
      </dgm:t>
    </dgm:pt>
    <dgm:pt modelId="{8DD4196F-3531-460D-A005-9CA1F6F26339}" type="parTrans" cxnId="{57F35B87-D63D-4989-AECD-AB1119718B83}">
      <dgm:prSet/>
      <dgm:spPr/>
      <dgm:t>
        <a:bodyPr/>
        <a:lstStyle/>
        <a:p>
          <a:endParaRPr lang="en-GB"/>
        </a:p>
      </dgm:t>
    </dgm:pt>
    <dgm:pt modelId="{E23BBD12-AFB3-4768-B078-60CAB7B7E466}" type="sibTrans" cxnId="{57F35B87-D63D-4989-AECD-AB1119718B83}">
      <dgm:prSet/>
      <dgm:spPr/>
      <dgm:t>
        <a:bodyPr/>
        <a:lstStyle/>
        <a:p>
          <a:endParaRPr lang="en-GB"/>
        </a:p>
      </dgm:t>
    </dgm:pt>
    <dgm:pt modelId="{B36E0654-61CC-4154-A532-0B55DBE3F332}">
      <dgm:prSet phldrT="[Text]"/>
      <dgm:spPr/>
      <dgm:t>
        <a:bodyPr/>
        <a:lstStyle/>
        <a:p>
          <a:r>
            <a:rPr lang="en-GB" dirty="0"/>
            <a:t>What if we “intervene” on the Credit Score?</a:t>
          </a:r>
        </a:p>
      </dgm:t>
    </dgm:pt>
    <dgm:pt modelId="{859A66A3-01B6-4F74-89AD-B1A668C84D0C}" type="parTrans" cxnId="{D321C0BC-E7B5-4F42-93B3-E3EA31EC0A9D}">
      <dgm:prSet/>
      <dgm:spPr/>
      <dgm:t>
        <a:bodyPr/>
        <a:lstStyle/>
        <a:p>
          <a:endParaRPr lang="en-GB"/>
        </a:p>
      </dgm:t>
    </dgm:pt>
    <dgm:pt modelId="{BAF87B88-8DA0-47A7-B1F4-865E36C721C6}" type="sibTrans" cxnId="{D321C0BC-E7B5-4F42-93B3-E3EA31EC0A9D}">
      <dgm:prSet/>
      <dgm:spPr/>
      <dgm:t>
        <a:bodyPr/>
        <a:lstStyle/>
        <a:p>
          <a:endParaRPr lang="en-GB"/>
        </a:p>
      </dgm:t>
    </dgm:pt>
    <dgm:pt modelId="{F5B74703-8CE7-4169-867C-81C0F128497B}">
      <dgm:prSet phldrT="[Text]"/>
      <dgm:spPr/>
      <dgm:t>
        <a:bodyPr/>
        <a:lstStyle/>
        <a:p>
          <a:r>
            <a:rPr lang="en-GB" dirty="0"/>
            <a:t>What’s the effect on the PD?</a:t>
          </a:r>
        </a:p>
      </dgm:t>
    </dgm:pt>
    <dgm:pt modelId="{E5988F2C-561B-4C64-8125-CA371EF57E05}" type="parTrans" cxnId="{AE9A8179-80A3-4522-BB66-D2FBA8A4A1E7}">
      <dgm:prSet/>
      <dgm:spPr/>
      <dgm:t>
        <a:bodyPr/>
        <a:lstStyle/>
        <a:p>
          <a:endParaRPr lang="en-GB"/>
        </a:p>
      </dgm:t>
    </dgm:pt>
    <dgm:pt modelId="{2FEC2884-8A95-4418-B8F9-6B196043ACDE}" type="sibTrans" cxnId="{AE9A8179-80A3-4522-BB66-D2FBA8A4A1E7}">
      <dgm:prSet/>
      <dgm:spPr/>
      <dgm:t>
        <a:bodyPr/>
        <a:lstStyle/>
        <a:p>
          <a:endParaRPr lang="en-GB"/>
        </a:p>
      </dgm:t>
    </dgm:pt>
    <dgm:pt modelId="{594F111E-9AAE-4A93-88EF-3026ABB10F1C}" type="pres">
      <dgm:prSet presAssocID="{6471274A-656E-4468-BEB9-A3D232AB7071}" presName="linear" presStyleCnt="0">
        <dgm:presLayoutVars>
          <dgm:dir/>
          <dgm:animLvl val="lvl"/>
          <dgm:resizeHandles val="exact"/>
        </dgm:presLayoutVars>
      </dgm:prSet>
      <dgm:spPr/>
    </dgm:pt>
    <dgm:pt modelId="{8AAEB539-669B-43A0-808F-CC3D1BB6216B}" type="pres">
      <dgm:prSet presAssocID="{D88248C2-D423-4B72-B1FE-B5E4876D53C0}" presName="parentLin" presStyleCnt="0"/>
      <dgm:spPr/>
    </dgm:pt>
    <dgm:pt modelId="{E0220A1D-2204-4570-9BA7-CE719463ECCC}" type="pres">
      <dgm:prSet presAssocID="{D88248C2-D423-4B72-B1FE-B5E4876D53C0}" presName="parentLeftMargin" presStyleLbl="node1" presStyleIdx="0" presStyleCnt="1"/>
      <dgm:spPr/>
    </dgm:pt>
    <dgm:pt modelId="{E7694C73-CE6F-40C6-B764-98951021BE84}" type="pres">
      <dgm:prSet presAssocID="{D88248C2-D423-4B72-B1FE-B5E4876D53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3A5E443-CEB6-496C-80B3-E536299A1B92}" type="pres">
      <dgm:prSet presAssocID="{D88248C2-D423-4B72-B1FE-B5E4876D53C0}" presName="negativeSpace" presStyleCnt="0"/>
      <dgm:spPr/>
    </dgm:pt>
    <dgm:pt modelId="{0E73B782-78EE-42F2-9571-E354139CA33A}" type="pres">
      <dgm:prSet presAssocID="{D88248C2-D423-4B72-B1FE-B5E4876D53C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F92A83B-DF6B-459B-A86E-5AB5C82D04CA}" type="presOf" srcId="{6471274A-656E-4468-BEB9-A3D232AB7071}" destId="{594F111E-9AAE-4A93-88EF-3026ABB10F1C}" srcOrd="0" destOrd="0" presId="urn:microsoft.com/office/officeart/2005/8/layout/list1"/>
    <dgm:cxn modelId="{AE9A8179-80A3-4522-BB66-D2FBA8A4A1E7}" srcId="{D88248C2-D423-4B72-B1FE-B5E4876D53C0}" destId="{F5B74703-8CE7-4169-867C-81C0F128497B}" srcOrd="1" destOrd="0" parTransId="{E5988F2C-561B-4C64-8125-CA371EF57E05}" sibTransId="{2FEC2884-8A95-4418-B8F9-6B196043ACDE}"/>
    <dgm:cxn modelId="{57F35B87-D63D-4989-AECD-AB1119718B83}" srcId="{6471274A-656E-4468-BEB9-A3D232AB7071}" destId="{D88248C2-D423-4B72-B1FE-B5E4876D53C0}" srcOrd="0" destOrd="0" parTransId="{8DD4196F-3531-460D-A005-9CA1F6F26339}" sibTransId="{E23BBD12-AFB3-4768-B078-60CAB7B7E466}"/>
    <dgm:cxn modelId="{D321C0BC-E7B5-4F42-93B3-E3EA31EC0A9D}" srcId="{D88248C2-D423-4B72-B1FE-B5E4876D53C0}" destId="{B36E0654-61CC-4154-A532-0B55DBE3F332}" srcOrd="0" destOrd="0" parTransId="{859A66A3-01B6-4F74-89AD-B1A668C84D0C}" sibTransId="{BAF87B88-8DA0-47A7-B1F4-865E36C721C6}"/>
    <dgm:cxn modelId="{598327BD-71ED-44A2-9DC9-E5D321C0418D}" type="presOf" srcId="{F5B74703-8CE7-4169-867C-81C0F128497B}" destId="{0E73B782-78EE-42F2-9571-E354139CA33A}" srcOrd="0" destOrd="1" presId="urn:microsoft.com/office/officeart/2005/8/layout/list1"/>
    <dgm:cxn modelId="{F446B7C4-B7DA-4E06-A731-DC35F64C94FC}" type="presOf" srcId="{B36E0654-61CC-4154-A532-0B55DBE3F332}" destId="{0E73B782-78EE-42F2-9571-E354139CA33A}" srcOrd="0" destOrd="0" presId="urn:microsoft.com/office/officeart/2005/8/layout/list1"/>
    <dgm:cxn modelId="{DF5E91CA-A2D0-40FD-AE16-BA98FC95CEEA}" type="presOf" srcId="{D88248C2-D423-4B72-B1FE-B5E4876D53C0}" destId="{E7694C73-CE6F-40C6-B764-98951021BE84}" srcOrd="1" destOrd="0" presId="urn:microsoft.com/office/officeart/2005/8/layout/list1"/>
    <dgm:cxn modelId="{476FB5D4-D582-4ED5-B7F5-AE1C07BC187A}" type="presOf" srcId="{D88248C2-D423-4B72-B1FE-B5E4876D53C0}" destId="{E0220A1D-2204-4570-9BA7-CE719463ECCC}" srcOrd="0" destOrd="0" presId="urn:microsoft.com/office/officeart/2005/8/layout/list1"/>
    <dgm:cxn modelId="{98D60FFC-E985-4885-91EE-C961727E2A64}" type="presParOf" srcId="{594F111E-9AAE-4A93-88EF-3026ABB10F1C}" destId="{8AAEB539-669B-43A0-808F-CC3D1BB6216B}" srcOrd="0" destOrd="0" presId="urn:microsoft.com/office/officeart/2005/8/layout/list1"/>
    <dgm:cxn modelId="{EF0A071F-EBEF-4C62-A9C5-D0A0E39FA3AF}" type="presParOf" srcId="{8AAEB539-669B-43A0-808F-CC3D1BB6216B}" destId="{E0220A1D-2204-4570-9BA7-CE719463ECCC}" srcOrd="0" destOrd="0" presId="urn:microsoft.com/office/officeart/2005/8/layout/list1"/>
    <dgm:cxn modelId="{13A5B4F7-FBFE-462F-9CD1-0514212A2A89}" type="presParOf" srcId="{8AAEB539-669B-43A0-808F-CC3D1BB6216B}" destId="{E7694C73-CE6F-40C6-B764-98951021BE84}" srcOrd="1" destOrd="0" presId="urn:microsoft.com/office/officeart/2005/8/layout/list1"/>
    <dgm:cxn modelId="{1F76D59E-9814-4580-B44D-E9194E4ED855}" type="presParOf" srcId="{594F111E-9AAE-4A93-88EF-3026ABB10F1C}" destId="{33A5E443-CEB6-496C-80B3-E536299A1B92}" srcOrd="1" destOrd="0" presId="urn:microsoft.com/office/officeart/2005/8/layout/list1"/>
    <dgm:cxn modelId="{A8276026-DB19-4F85-AC45-415898F3E6CF}" type="presParOf" srcId="{594F111E-9AAE-4A93-88EF-3026ABB10F1C}" destId="{0E73B782-78EE-42F2-9571-E354139CA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71274A-656E-4468-BEB9-A3D232AB70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D9F93AD-3648-4DD5-8500-26B851FF179E}">
      <dgm:prSet phldrT="[Text]"/>
      <dgm:spPr/>
      <dgm:t>
        <a:bodyPr/>
        <a:lstStyle/>
        <a:p>
          <a:r>
            <a:rPr lang="en-GB" dirty="0"/>
            <a:t>Predictive Models</a:t>
          </a:r>
        </a:p>
      </dgm:t>
    </dgm:pt>
    <dgm:pt modelId="{12ACE336-73A4-49AE-96BC-DD1F6B23A426}" type="parTrans" cxnId="{0EF0A581-D831-4215-9BC6-E9897485F131}">
      <dgm:prSet/>
      <dgm:spPr/>
      <dgm:t>
        <a:bodyPr/>
        <a:lstStyle/>
        <a:p>
          <a:endParaRPr lang="en-GB"/>
        </a:p>
      </dgm:t>
    </dgm:pt>
    <dgm:pt modelId="{496A2B23-6194-4EA6-9D28-890100947AA8}" type="sibTrans" cxnId="{0EF0A581-D831-4215-9BC6-E9897485F131}">
      <dgm:prSet/>
      <dgm:spPr/>
      <dgm:t>
        <a:bodyPr/>
        <a:lstStyle/>
        <a:p>
          <a:endParaRPr lang="en-GB"/>
        </a:p>
      </dgm:t>
    </dgm:pt>
    <dgm:pt modelId="{05E3D84E-A787-4EB6-AF45-C1DE2163CAED}">
      <dgm:prSet phldrT="[Text]"/>
      <dgm:spPr/>
      <dgm:t>
        <a:bodyPr/>
        <a:lstStyle/>
        <a:p>
          <a:r>
            <a:rPr lang="en-GB" dirty="0"/>
            <a:t>What if we observe a credit limit of £25k?</a:t>
          </a:r>
        </a:p>
      </dgm:t>
    </dgm:pt>
    <dgm:pt modelId="{F3608EC8-291C-4F8F-9E87-56529E793243}" type="parTrans" cxnId="{CA59CF04-AD13-4F27-87AB-FC255CF6BABA}">
      <dgm:prSet/>
      <dgm:spPr/>
      <dgm:t>
        <a:bodyPr/>
        <a:lstStyle/>
        <a:p>
          <a:endParaRPr lang="en-GB"/>
        </a:p>
      </dgm:t>
    </dgm:pt>
    <dgm:pt modelId="{59F0B6D4-D164-40F9-9609-0C175CD904EF}" type="sibTrans" cxnId="{CA59CF04-AD13-4F27-87AB-FC255CF6BABA}">
      <dgm:prSet/>
      <dgm:spPr/>
      <dgm:t>
        <a:bodyPr/>
        <a:lstStyle/>
        <a:p>
          <a:endParaRPr lang="en-GB"/>
        </a:p>
      </dgm:t>
    </dgm:pt>
    <dgm:pt modelId="{0342CBBB-8712-4B05-B5B5-ACEA4FF22164}">
      <dgm:prSet phldrT="[Text]"/>
      <dgm:spPr/>
      <dgm:t>
        <a:bodyPr/>
        <a:lstStyle/>
        <a:p>
          <a:r>
            <a:rPr lang="en-GB" dirty="0"/>
            <a:t>What if we observe a PD of 9%?</a:t>
          </a:r>
        </a:p>
      </dgm:t>
    </dgm:pt>
    <dgm:pt modelId="{789DF5F2-5802-44EB-9059-CD18D928814A}" type="parTrans" cxnId="{B156826E-036E-4495-918E-8CB998B68590}">
      <dgm:prSet/>
      <dgm:spPr/>
      <dgm:t>
        <a:bodyPr/>
        <a:lstStyle/>
        <a:p>
          <a:endParaRPr lang="en-GB"/>
        </a:p>
      </dgm:t>
    </dgm:pt>
    <dgm:pt modelId="{9BD801C8-19A8-439C-A75D-6AE7100B61F2}" type="sibTrans" cxnId="{B156826E-036E-4495-918E-8CB998B68590}">
      <dgm:prSet/>
      <dgm:spPr/>
      <dgm:t>
        <a:bodyPr/>
        <a:lstStyle/>
        <a:p>
          <a:endParaRPr lang="en-GB"/>
        </a:p>
      </dgm:t>
    </dgm:pt>
    <dgm:pt modelId="{594F111E-9AAE-4A93-88EF-3026ABB10F1C}" type="pres">
      <dgm:prSet presAssocID="{6471274A-656E-4468-BEB9-A3D232AB7071}" presName="linear" presStyleCnt="0">
        <dgm:presLayoutVars>
          <dgm:dir/>
          <dgm:animLvl val="lvl"/>
          <dgm:resizeHandles val="exact"/>
        </dgm:presLayoutVars>
      </dgm:prSet>
      <dgm:spPr/>
    </dgm:pt>
    <dgm:pt modelId="{4A4CDDF7-FC63-42FA-AAC3-49947242D428}" type="pres">
      <dgm:prSet presAssocID="{6D9F93AD-3648-4DD5-8500-26B851FF179E}" presName="parentLin" presStyleCnt="0"/>
      <dgm:spPr/>
    </dgm:pt>
    <dgm:pt modelId="{3328C9E7-F49D-4FC0-9173-B1529D5BAA43}" type="pres">
      <dgm:prSet presAssocID="{6D9F93AD-3648-4DD5-8500-26B851FF179E}" presName="parentLeftMargin" presStyleLbl="node1" presStyleIdx="0" presStyleCnt="1"/>
      <dgm:spPr/>
    </dgm:pt>
    <dgm:pt modelId="{83832894-3A52-438C-A1D6-8CE9CF11A1E1}" type="pres">
      <dgm:prSet presAssocID="{6D9F93AD-3648-4DD5-8500-26B851FF179E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7E65D5A-DB90-40DF-9B3F-9F15502F3991}" type="pres">
      <dgm:prSet presAssocID="{6D9F93AD-3648-4DD5-8500-26B851FF179E}" presName="negativeSpace" presStyleCnt="0"/>
      <dgm:spPr/>
    </dgm:pt>
    <dgm:pt modelId="{5045BB88-9F72-4BAC-8E7A-6861CBE5ADD4}" type="pres">
      <dgm:prSet presAssocID="{6D9F93AD-3648-4DD5-8500-26B851FF179E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A59CF04-AD13-4F27-87AB-FC255CF6BABA}" srcId="{6D9F93AD-3648-4DD5-8500-26B851FF179E}" destId="{05E3D84E-A787-4EB6-AF45-C1DE2163CAED}" srcOrd="0" destOrd="0" parTransId="{F3608EC8-291C-4F8F-9E87-56529E793243}" sibTransId="{59F0B6D4-D164-40F9-9609-0C175CD904EF}"/>
    <dgm:cxn modelId="{CEA5230E-5288-4FC0-AA0E-DA67C5A8C871}" type="presOf" srcId="{6D9F93AD-3648-4DD5-8500-26B851FF179E}" destId="{83832894-3A52-438C-A1D6-8CE9CF11A1E1}" srcOrd="1" destOrd="0" presId="urn:microsoft.com/office/officeart/2005/8/layout/list1"/>
    <dgm:cxn modelId="{4A06A634-ECCE-40C0-A893-17A89608E89A}" type="presOf" srcId="{6D9F93AD-3648-4DD5-8500-26B851FF179E}" destId="{3328C9E7-F49D-4FC0-9173-B1529D5BAA43}" srcOrd="0" destOrd="0" presId="urn:microsoft.com/office/officeart/2005/8/layout/list1"/>
    <dgm:cxn modelId="{BF92A83B-DF6B-459B-A86E-5AB5C82D04CA}" type="presOf" srcId="{6471274A-656E-4468-BEB9-A3D232AB7071}" destId="{594F111E-9AAE-4A93-88EF-3026ABB10F1C}" srcOrd="0" destOrd="0" presId="urn:microsoft.com/office/officeart/2005/8/layout/list1"/>
    <dgm:cxn modelId="{52FE9D40-5DAE-4674-A8D2-C583ABBC0276}" type="presOf" srcId="{0342CBBB-8712-4B05-B5B5-ACEA4FF22164}" destId="{5045BB88-9F72-4BAC-8E7A-6861CBE5ADD4}" srcOrd="0" destOrd="1" presId="urn:microsoft.com/office/officeart/2005/8/layout/list1"/>
    <dgm:cxn modelId="{B156826E-036E-4495-918E-8CB998B68590}" srcId="{6D9F93AD-3648-4DD5-8500-26B851FF179E}" destId="{0342CBBB-8712-4B05-B5B5-ACEA4FF22164}" srcOrd="1" destOrd="0" parTransId="{789DF5F2-5802-44EB-9059-CD18D928814A}" sibTransId="{9BD801C8-19A8-439C-A75D-6AE7100B61F2}"/>
    <dgm:cxn modelId="{0EF0A581-D831-4215-9BC6-E9897485F131}" srcId="{6471274A-656E-4468-BEB9-A3D232AB7071}" destId="{6D9F93AD-3648-4DD5-8500-26B851FF179E}" srcOrd="0" destOrd="0" parTransId="{12ACE336-73A4-49AE-96BC-DD1F6B23A426}" sibTransId="{496A2B23-6194-4EA6-9D28-890100947AA8}"/>
    <dgm:cxn modelId="{BE10E1CA-E777-445B-A842-D1F2A76D3D9B}" type="presOf" srcId="{05E3D84E-A787-4EB6-AF45-C1DE2163CAED}" destId="{5045BB88-9F72-4BAC-8E7A-6861CBE5ADD4}" srcOrd="0" destOrd="0" presId="urn:microsoft.com/office/officeart/2005/8/layout/list1"/>
    <dgm:cxn modelId="{5CC6EC41-FA39-48CA-8779-324AC843AD23}" type="presParOf" srcId="{594F111E-9AAE-4A93-88EF-3026ABB10F1C}" destId="{4A4CDDF7-FC63-42FA-AAC3-49947242D428}" srcOrd="0" destOrd="0" presId="urn:microsoft.com/office/officeart/2005/8/layout/list1"/>
    <dgm:cxn modelId="{2C262DB7-3C04-4EF5-B7AF-3B23B19FDA3A}" type="presParOf" srcId="{4A4CDDF7-FC63-42FA-AAC3-49947242D428}" destId="{3328C9E7-F49D-4FC0-9173-B1529D5BAA43}" srcOrd="0" destOrd="0" presId="urn:microsoft.com/office/officeart/2005/8/layout/list1"/>
    <dgm:cxn modelId="{B0BDD079-D533-4B0A-8752-3ABE433522BF}" type="presParOf" srcId="{4A4CDDF7-FC63-42FA-AAC3-49947242D428}" destId="{83832894-3A52-438C-A1D6-8CE9CF11A1E1}" srcOrd="1" destOrd="0" presId="urn:microsoft.com/office/officeart/2005/8/layout/list1"/>
    <dgm:cxn modelId="{848127AE-7424-43BA-8C3E-0D6241CBA05E}" type="presParOf" srcId="{594F111E-9AAE-4A93-88EF-3026ABB10F1C}" destId="{A7E65D5A-DB90-40DF-9B3F-9F15502F3991}" srcOrd="1" destOrd="0" presId="urn:microsoft.com/office/officeart/2005/8/layout/list1"/>
    <dgm:cxn modelId="{6747A0CF-B4B9-4A2B-8145-1B16D7663074}" type="presParOf" srcId="{594F111E-9AAE-4A93-88EF-3026ABB10F1C}" destId="{5045BB88-9F72-4BAC-8E7A-6861CBE5ADD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71274A-656E-4468-BEB9-A3D232AB707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88248C2-D423-4B72-B1FE-B5E4876D53C0}">
      <dgm:prSet phldrT="[Text]"/>
      <dgm:spPr/>
      <dgm:t>
        <a:bodyPr/>
        <a:lstStyle/>
        <a:p>
          <a:r>
            <a:rPr lang="en-GB" dirty="0"/>
            <a:t>Causal Models</a:t>
          </a:r>
        </a:p>
      </dgm:t>
    </dgm:pt>
    <dgm:pt modelId="{8DD4196F-3531-460D-A005-9CA1F6F26339}" type="parTrans" cxnId="{57F35B87-D63D-4989-AECD-AB1119718B83}">
      <dgm:prSet/>
      <dgm:spPr/>
      <dgm:t>
        <a:bodyPr/>
        <a:lstStyle/>
        <a:p>
          <a:endParaRPr lang="en-GB"/>
        </a:p>
      </dgm:t>
    </dgm:pt>
    <dgm:pt modelId="{E23BBD12-AFB3-4768-B078-60CAB7B7E466}" type="sibTrans" cxnId="{57F35B87-D63D-4989-AECD-AB1119718B83}">
      <dgm:prSet/>
      <dgm:spPr/>
      <dgm:t>
        <a:bodyPr/>
        <a:lstStyle/>
        <a:p>
          <a:endParaRPr lang="en-GB"/>
        </a:p>
      </dgm:t>
    </dgm:pt>
    <dgm:pt modelId="{B36E0654-61CC-4154-A532-0B55DBE3F332}">
      <dgm:prSet phldrT="[Text]"/>
      <dgm:spPr/>
      <dgm:t>
        <a:bodyPr/>
        <a:lstStyle/>
        <a:p>
          <a:r>
            <a:rPr lang="en-GB" dirty="0"/>
            <a:t>What if we “intervene” on Credit Limit?</a:t>
          </a:r>
        </a:p>
      </dgm:t>
    </dgm:pt>
    <dgm:pt modelId="{859A66A3-01B6-4F74-89AD-B1A668C84D0C}" type="parTrans" cxnId="{D321C0BC-E7B5-4F42-93B3-E3EA31EC0A9D}">
      <dgm:prSet/>
      <dgm:spPr/>
      <dgm:t>
        <a:bodyPr/>
        <a:lstStyle/>
        <a:p>
          <a:endParaRPr lang="en-GB"/>
        </a:p>
      </dgm:t>
    </dgm:pt>
    <dgm:pt modelId="{BAF87B88-8DA0-47A7-B1F4-865E36C721C6}" type="sibTrans" cxnId="{D321C0BC-E7B5-4F42-93B3-E3EA31EC0A9D}">
      <dgm:prSet/>
      <dgm:spPr/>
      <dgm:t>
        <a:bodyPr/>
        <a:lstStyle/>
        <a:p>
          <a:endParaRPr lang="en-GB"/>
        </a:p>
      </dgm:t>
    </dgm:pt>
    <dgm:pt modelId="{F5B74703-8CE7-4169-867C-81C0F128497B}">
      <dgm:prSet phldrT="[Text]"/>
      <dgm:spPr/>
      <dgm:t>
        <a:bodyPr/>
        <a:lstStyle/>
        <a:p>
          <a:r>
            <a:rPr lang="en-GB" dirty="0"/>
            <a:t>What’s the </a:t>
          </a:r>
          <a:r>
            <a:rPr lang="en-GB" i="1" dirty="0"/>
            <a:t>causal</a:t>
          </a:r>
          <a:r>
            <a:rPr lang="en-GB" dirty="0"/>
            <a:t> </a:t>
          </a:r>
          <a:r>
            <a:rPr lang="en-GB" i="0" dirty="0"/>
            <a:t>effect</a:t>
          </a:r>
          <a:r>
            <a:rPr lang="en-GB" dirty="0"/>
            <a:t> on the PD?</a:t>
          </a:r>
        </a:p>
      </dgm:t>
    </dgm:pt>
    <dgm:pt modelId="{E5988F2C-561B-4C64-8125-CA371EF57E05}" type="parTrans" cxnId="{AE9A8179-80A3-4522-BB66-D2FBA8A4A1E7}">
      <dgm:prSet/>
      <dgm:spPr/>
      <dgm:t>
        <a:bodyPr/>
        <a:lstStyle/>
        <a:p>
          <a:endParaRPr lang="en-GB"/>
        </a:p>
      </dgm:t>
    </dgm:pt>
    <dgm:pt modelId="{2FEC2884-8A95-4418-B8F9-6B196043ACDE}" type="sibTrans" cxnId="{AE9A8179-80A3-4522-BB66-D2FBA8A4A1E7}">
      <dgm:prSet/>
      <dgm:spPr/>
      <dgm:t>
        <a:bodyPr/>
        <a:lstStyle/>
        <a:p>
          <a:endParaRPr lang="en-GB"/>
        </a:p>
      </dgm:t>
    </dgm:pt>
    <dgm:pt modelId="{594F111E-9AAE-4A93-88EF-3026ABB10F1C}" type="pres">
      <dgm:prSet presAssocID="{6471274A-656E-4468-BEB9-A3D232AB7071}" presName="linear" presStyleCnt="0">
        <dgm:presLayoutVars>
          <dgm:dir/>
          <dgm:animLvl val="lvl"/>
          <dgm:resizeHandles val="exact"/>
        </dgm:presLayoutVars>
      </dgm:prSet>
      <dgm:spPr/>
    </dgm:pt>
    <dgm:pt modelId="{8AAEB539-669B-43A0-808F-CC3D1BB6216B}" type="pres">
      <dgm:prSet presAssocID="{D88248C2-D423-4B72-B1FE-B5E4876D53C0}" presName="parentLin" presStyleCnt="0"/>
      <dgm:spPr/>
    </dgm:pt>
    <dgm:pt modelId="{E0220A1D-2204-4570-9BA7-CE719463ECCC}" type="pres">
      <dgm:prSet presAssocID="{D88248C2-D423-4B72-B1FE-B5E4876D53C0}" presName="parentLeftMargin" presStyleLbl="node1" presStyleIdx="0" presStyleCnt="1"/>
      <dgm:spPr/>
    </dgm:pt>
    <dgm:pt modelId="{E7694C73-CE6F-40C6-B764-98951021BE84}" type="pres">
      <dgm:prSet presAssocID="{D88248C2-D423-4B72-B1FE-B5E4876D53C0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3A5E443-CEB6-496C-80B3-E536299A1B92}" type="pres">
      <dgm:prSet presAssocID="{D88248C2-D423-4B72-B1FE-B5E4876D53C0}" presName="negativeSpace" presStyleCnt="0"/>
      <dgm:spPr/>
    </dgm:pt>
    <dgm:pt modelId="{0E73B782-78EE-42F2-9571-E354139CA33A}" type="pres">
      <dgm:prSet presAssocID="{D88248C2-D423-4B72-B1FE-B5E4876D53C0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F92A83B-DF6B-459B-A86E-5AB5C82D04CA}" type="presOf" srcId="{6471274A-656E-4468-BEB9-A3D232AB7071}" destId="{594F111E-9AAE-4A93-88EF-3026ABB10F1C}" srcOrd="0" destOrd="0" presId="urn:microsoft.com/office/officeart/2005/8/layout/list1"/>
    <dgm:cxn modelId="{AE9A8179-80A3-4522-BB66-D2FBA8A4A1E7}" srcId="{D88248C2-D423-4B72-B1FE-B5E4876D53C0}" destId="{F5B74703-8CE7-4169-867C-81C0F128497B}" srcOrd="1" destOrd="0" parTransId="{E5988F2C-561B-4C64-8125-CA371EF57E05}" sibTransId="{2FEC2884-8A95-4418-B8F9-6B196043ACDE}"/>
    <dgm:cxn modelId="{57F35B87-D63D-4989-AECD-AB1119718B83}" srcId="{6471274A-656E-4468-BEB9-A3D232AB7071}" destId="{D88248C2-D423-4B72-B1FE-B5E4876D53C0}" srcOrd="0" destOrd="0" parTransId="{8DD4196F-3531-460D-A005-9CA1F6F26339}" sibTransId="{E23BBD12-AFB3-4768-B078-60CAB7B7E466}"/>
    <dgm:cxn modelId="{D321C0BC-E7B5-4F42-93B3-E3EA31EC0A9D}" srcId="{D88248C2-D423-4B72-B1FE-B5E4876D53C0}" destId="{B36E0654-61CC-4154-A532-0B55DBE3F332}" srcOrd="0" destOrd="0" parTransId="{859A66A3-01B6-4F74-89AD-B1A668C84D0C}" sibTransId="{BAF87B88-8DA0-47A7-B1F4-865E36C721C6}"/>
    <dgm:cxn modelId="{598327BD-71ED-44A2-9DC9-E5D321C0418D}" type="presOf" srcId="{F5B74703-8CE7-4169-867C-81C0F128497B}" destId="{0E73B782-78EE-42F2-9571-E354139CA33A}" srcOrd="0" destOrd="1" presId="urn:microsoft.com/office/officeart/2005/8/layout/list1"/>
    <dgm:cxn modelId="{F446B7C4-B7DA-4E06-A731-DC35F64C94FC}" type="presOf" srcId="{B36E0654-61CC-4154-A532-0B55DBE3F332}" destId="{0E73B782-78EE-42F2-9571-E354139CA33A}" srcOrd="0" destOrd="0" presId="urn:microsoft.com/office/officeart/2005/8/layout/list1"/>
    <dgm:cxn modelId="{DF5E91CA-A2D0-40FD-AE16-BA98FC95CEEA}" type="presOf" srcId="{D88248C2-D423-4B72-B1FE-B5E4876D53C0}" destId="{E7694C73-CE6F-40C6-B764-98951021BE84}" srcOrd="1" destOrd="0" presId="urn:microsoft.com/office/officeart/2005/8/layout/list1"/>
    <dgm:cxn modelId="{476FB5D4-D582-4ED5-B7F5-AE1C07BC187A}" type="presOf" srcId="{D88248C2-D423-4B72-B1FE-B5E4876D53C0}" destId="{E0220A1D-2204-4570-9BA7-CE719463ECCC}" srcOrd="0" destOrd="0" presId="urn:microsoft.com/office/officeart/2005/8/layout/list1"/>
    <dgm:cxn modelId="{98D60FFC-E985-4885-91EE-C961727E2A64}" type="presParOf" srcId="{594F111E-9AAE-4A93-88EF-3026ABB10F1C}" destId="{8AAEB539-669B-43A0-808F-CC3D1BB6216B}" srcOrd="0" destOrd="0" presId="urn:microsoft.com/office/officeart/2005/8/layout/list1"/>
    <dgm:cxn modelId="{EF0A071F-EBEF-4C62-A9C5-D0A0E39FA3AF}" type="presParOf" srcId="{8AAEB539-669B-43A0-808F-CC3D1BB6216B}" destId="{E0220A1D-2204-4570-9BA7-CE719463ECCC}" srcOrd="0" destOrd="0" presId="urn:microsoft.com/office/officeart/2005/8/layout/list1"/>
    <dgm:cxn modelId="{13A5B4F7-FBFE-462F-9CD1-0514212A2A89}" type="presParOf" srcId="{8AAEB539-669B-43A0-808F-CC3D1BB6216B}" destId="{E7694C73-CE6F-40C6-B764-98951021BE84}" srcOrd="1" destOrd="0" presId="urn:microsoft.com/office/officeart/2005/8/layout/list1"/>
    <dgm:cxn modelId="{1F76D59E-9814-4580-B44D-E9194E4ED855}" type="presParOf" srcId="{594F111E-9AAE-4A93-88EF-3026ABB10F1C}" destId="{33A5E443-CEB6-496C-80B3-E536299A1B92}" srcOrd="1" destOrd="0" presId="urn:microsoft.com/office/officeart/2005/8/layout/list1"/>
    <dgm:cxn modelId="{A8276026-DB19-4F85-AC45-415898F3E6CF}" type="presParOf" srcId="{594F111E-9AAE-4A93-88EF-3026ABB10F1C}" destId="{0E73B782-78EE-42F2-9571-E354139CA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79C26A-D0C4-4AC7-A2CF-19A136D8B705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23F646-B183-440D-90D4-DA80A70511D0}">
      <dgm:prSet phldrT="[Text]" custT="1"/>
      <dgm:spPr/>
      <dgm:t>
        <a:bodyPr/>
        <a:lstStyle/>
        <a:p>
          <a:endParaRPr lang="en-GB" sz="1600" b="1" dirty="0"/>
        </a:p>
      </dgm:t>
    </dgm:pt>
    <dgm:pt modelId="{77C2ACB5-494D-4037-8431-96BDBB7C82C1}" type="parTrans" cxnId="{E572BBE5-D5D7-495C-9621-0E7A0DA00116}">
      <dgm:prSet/>
      <dgm:spPr/>
      <dgm:t>
        <a:bodyPr/>
        <a:lstStyle/>
        <a:p>
          <a:endParaRPr lang="en-GB"/>
        </a:p>
      </dgm:t>
    </dgm:pt>
    <dgm:pt modelId="{E8174660-CB68-4494-9F24-3B0D1B723520}" type="sibTrans" cxnId="{E572BBE5-D5D7-495C-9621-0E7A0DA00116}">
      <dgm:prSet/>
      <dgm:spPr/>
      <dgm:t>
        <a:bodyPr/>
        <a:lstStyle/>
        <a:p>
          <a:endParaRPr lang="en-GB"/>
        </a:p>
      </dgm:t>
    </dgm:pt>
    <dgm:pt modelId="{2D0540CD-7499-445E-B404-0ABDB085BC5D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Expose the learned graph to SMEs and allow them to modify it</a:t>
          </a:r>
        </a:p>
      </dgm:t>
    </dgm:pt>
    <dgm:pt modelId="{E9FF6F8B-9021-4665-999A-6F4BCBB3706D}" type="parTrans" cxnId="{AD596E74-D95A-43C8-B20E-BA095A08B11F}">
      <dgm:prSet/>
      <dgm:spPr/>
      <dgm:t>
        <a:bodyPr/>
        <a:lstStyle/>
        <a:p>
          <a:endParaRPr lang="en-GB"/>
        </a:p>
      </dgm:t>
    </dgm:pt>
    <dgm:pt modelId="{5C18A3DB-171E-4B2C-87FF-0178966F4241}" type="sibTrans" cxnId="{AD596E74-D95A-43C8-B20E-BA095A08B11F}">
      <dgm:prSet/>
      <dgm:spPr/>
      <dgm:t>
        <a:bodyPr/>
        <a:lstStyle/>
        <a:p>
          <a:endParaRPr lang="en-GB"/>
        </a:p>
      </dgm:t>
    </dgm:pt>
    <dgm:pt modelId="{45960C8F-03F1-44F0-B92D-0E2031B04766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Inject the graph back into the NN</a:t>
          </a:r>
        </a:p>
      </dgm:t>
    </dgm:pt>
    <dgm:pt modelId="{FB72FEAD-39ED-4B26-893B-23F924387ACE}" type="sibTrans" cxnId="{8D311048-ADDF-430D-9CB0-DAF4F75CE0C9}">
      <dgm:prSet/>
      <dgm:spPr/>
      <dgm:t>
        <a:bodyPr/>
        <a:lstStyle/>
        <a:p>
          <a:endParaRPr lang="en-GB"/>
        </a:p>
      </dgm:t>
    </dgm:pt>
    <dgm:pt modelId="{4EC2DD07-A511-4674-8267-45ECF87ED847}" type="parTrans" cxnId="{8D311048-ADDF-430D-9CB0-DAF4F75CE0C9}">
      <dgm:prSet/>
      <dgm:spPr/>
      <dgm:t>
        <a:bodyPr/>
        <a:lstStyle/>
        <a:p>
          <a:endParaRPr lang="en-GB"/>
        </a:p>
      </dgm:t>
    </dgm:pt>
    <dgm:pt modelId="{4ADE75FA-AD08-4D1D-9C52-250E3CA49997}">
      <dgm:prSet phldrT="[Text]" custT="1"/>
      <dgm:spPr/>
      <dgm:t>
        <a:bodyPr/>
        <a:lstStyle/>
        <a:p>
          <a:pPr marL="0">
            <a:spcAft>
              <a:spcPts val="600"/>
            </a:spcAft>
            <a:buNone/>
          </a:pPr>
          <a:endParaRPr lang="en-GB" sz="1600" dirty="0"/>
        </a:p>
      </dgm:t>
    </dgm:pt>
    <dgm:pt modelId="{1D1B2EA9-4F0D-4218-8FE9-351930E54CE0}" type="sibTrans" cxnId="{0B1175CE-039F-4FBC-84AA-C6A1A23FA668}">
      <dgm:prSet/>
      <dgm:spPr/>
      <dgm:t>
        <a:bodyPr/>
        <a:lstStyle/>
        <a:p>
          <a:endParaRPr lang="en-GB"/>
        </a:p>
      </dgm:t>
    </dgm:pt>
    <dgm:pt modelId="{9497E6FA-665C-4E42-944B-767D5BC7E533}" type="parTrans" cxnId="{0B1175CE-039F-4FBC-84AA-C6A1A23FA668}">
      <dgm:prSet/>
      <dgm:spPr/>
      <dgm:t>
        <a:bodyPr/>
        <a:lstStyle/>
        <a:p>
          <a:endParaRPr lang="en-GB"/>
        </a:p>
      </dgm:t>
    </dgm:pt>
    <dgm:pt modelId="{3DAF4106-FAC9-4021-8E36-42081777792F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Learn a causal Graph while fitting a neural network</a:t>
          </a:r>
        </a:p>
      </dgm:t>
    </dgm:pt>
    <dgm:pt modelId="{974FDD1E-F7E3-40C7-8982-7D8CF148C0D0}" type="sibTrans" cxnId="{D64059F2-5E40-4453-9528-1E64C0A0DF87}">
      <dgm:prSet/>
      <dgm:spPr/>
      <dgm:t>
        <a:bodyPr/>
        <a:lstStyle/>
        <a:p>
          <a:endParaRPr lang="en-GB"/>
        </a:p>
      </dgm:t>
    </dgm:pt>
    <dgm:pt modelId="{D53DFD26-3FB3-4BFF-A17A-3EF77A048934}" type="parTrans" cxnId="{D64059F2-5E40-4453-9528-1E64C0A0DF87}">
      <dgm:prSet/>
      <dgm:spPr/>
      <dgm:t>
        <a:bodyPr/>
        <a:lstStyle/>
        <a:p>
          <a:endParaRPr lang="en-GB"/>
        </a:p>
      </dgm:t>
    </dgm:pt>
    <dgm:pt modelId="{49E5C121-3033-4688-B7E0-173E8F5BAB1B}" type="pres">
      <dgm:prSet presAssocID="{2679C26A-D0C4-4AC7-A2CF-19A136D8B70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37DF9B3-8B0F-4ACE-8111-949CF4DA7DBE}" type="pres">
      <dgm:prSet presAssocID="{5223F646-B183-440D-90D4-DA80A70511D0}" presName="ParentComposite" presStyleCnt="0"/>
      <dgm:spPr/>
    </dgm:pt>
    <dgm:pt modelId="{762FEC53-287A-423C-8810-4FDE5C9BD746}" type="pres">
      <dgm:prSet presAssocID="{5223F646-B183-440D-90D4-DA80A70511D0}" presName="Chord" presStyleLbl="bgShp" presStyleIdx="0" presStyleCnt="1"/>
      <dgm:spPr/>
    </dgm:pt>
    <dgm:pt modelId="{5D0D506A-BC0A-4060-8A26-086C71C8A40A}" type="pres">
      <dgm:prSet presAssocID="{5223F646-B183-440D-90D4-DA80A70511D0}" presName="Pie" presStyleLbl="alignNode1" presStyleIdx="0" presStyleCnt="1"/>
      <dgm:spPr/>
    </dgm:pt>
    <dgm:pt modelId="{BE6B4325-3F19-4FC8-A73F-665B0844CD1B}" type="pres">
      <dgm:prSet presAssocID="{5223F646-B183-440D-90D4-DA80A70511D0}" presName="Paren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6A31BBFC-17A4-4597-8F6C-F3262273AB7B}" type="pres">
      <dgm:prSet presAssocID="{1D1B2EA9-4F0D-4218-8FE9-351930E54CE0}" presName="negSibTrans" presStyleCnt="0"/>
      <dgm:spPr/>
    </dgm:pt>
    <dgm:pt modelId="{8D7628DA-7FFE-46A5-A541-648D4656B6BF}" type="pres">
      <dgm:prSet presAssocID="{5223F646-B183-440D-90D4-DA80A70511D0}" presName="composite" presStyleCnt="0"/>
      <dgm:spPr/>
    </dgm:pt>
    <dgm:pt modelId="{AAF1020B-F328-4517-8C2C-D0AA21B0C782}" type="pres">
      <dgm:prSet presAssocID="{5223F646-B183-440D-90D4-DA80A70511D0}" presName="Child" presStyleLbl="revTx" presStyleIdx="1" presStyleCnt="2" custScaleX="230045">
        <dgm:presLayoutVars>
          <dgm:chMax val="0"/>
          <dgm:chPref val="0"/>
          <dgm:bulletEnabled val="1"/>
        </dgm:presLayoutVars>
      </dgm:prSet>
      <dgm:spPr/>
    </dgm:pt>
  </dgm:ptLst>
  <dgm:cxnLst>
    <dgm:cxn modelId="{8D311048-ADDF-430D-9CB0-DAF4F75CE0C9}" srcId="{5223F646-B183-440D-90D4-DA80A70511D0}" destId="{45960C8F-03F1-44F0-B92D-0E2031B04766}" srcOrd="3" destOrd="0" parTransId="{4EC2DD07-A511-4674-8267-45ECF87ED847}" sibTransId="{FB72FEAD-39ED-4B26-893B-23F924387ACE}"/>
    <dgm:cxn modelId="{AD596E74-D95A-43C8-B20E-BA095A08B11F}" srcId="{5223F646-B183-440D-90D4-DA80A70511D0}" destId="{2D0540CD-7499-445E-B404-0ABDB085BC5D}" srcOrd="2" destOrd="0" parTransId="{E9FF6F8B-9021-4665-999A-6F4BCBB3706D}" sibTransId="{5C18A3DB-171E-4B2C-87FF-0178966F4241}"/>
    <dgm:cxn modelId="{0BBF298B-4C36-425A-9185-F628004BB378}" type="presOf" srcId="{3DAF4106-FAC9-4021-8E36-42081777792F}" destId="{AAF1020B-F328-4517-8C2C-D0AA21B0C782}" srcOrd="0" destOrd="1" presId="urn:microsoft.com/office/officeart/2009/3/layout/PieProcess"/>
    <dgm:cxn modelId="{0B1175CE-039F-4FBC-84AA-C6A1A23FA668}" srcId="{5223F646-B183-440D-90D4-DA80A70511D0}" destId="{4ADE75FA-AD08-4D1D-9C52-250E3CA49997}" srcOrd="0" destOrd="0" parTransId="{9497E6FA-665C-4E42-944B-767D5BC7E533}" sibTransId="{1D1B2EA9-4F0D-4218-8FE9-351930E54CE0}"/>
    <dgm:cxn modelId="{E572BBE5-D5D7-495C-9621-0E7A0DA00116}" srcId="{2679C26A-D0C4-4AC7-A2CF-19A136D8B705}" destId="{5223F646-B183-440D-90D4-DA80A70511D0}" srcOrd="0" destOrd="0" parTransId="{77C2ACB5-494D-4037-8431-96BDBB7C82C1}" sibTransId="{E8174660-CB68-4494-9F24-3B0D1B723520}"/>
    <dgm:cxn modelId="{032A8EE6-A80F-4C09-BF0C-BCC3621662AE}" type="presOf" srcId="{2D0540CD-7499-445E-B404-0ABDB085BC5D}" destId="{AAF1020B-F328-4517-8C2C-D0AA21B0C782}" srcOrd="0" destOrd="2" presId="urn:microsoft.com/office/officeart/2009/3/layout/PieProcess"/>
    <dgm:cxn modelId="{80A06EE9-79B6-418A-A6DA-C1A37FF3BFD8}" type="presOf" srcId="{2679C26A-D0C4-4AC7-A2CF-19A136D8B705}" destId="{49E5C121-3033-4688-B7E0-173E8F5BAB1B}" srcOrd="0" destOrd="0" presId="urn:microsoft.com/office/officeart/2009/3/layout/PieProcess"/>
    <dgm:cxn modelId="{A1FF7EEB-BF17-463A-8630-EBD86CC4A9CB}" type="presOf" srcId="{45960C8F-03F1-44F0-B92D-0E2031B04766}" destId="{AAF1020B-F328-4517-8C2C-D0AA21B0C782}" srcOrd="0" destOrd="3" presId="urn:microsoft.com/office/officeart/2009/3/layout/PieProcess"/>
    <dgm:cxn modelId="{9560B8EC-8EFD-4C27-9648-8AC5FA1E861E}" type="presOf" srcId="{5223F646-B183-440D-90D4-DA80A70511D0}" destId="{BE6B4325-3F19-4FC8-A73F-665B0844CD1B}" srcOrd="0" destOrd="0" presId="urn:microsoft.com/office/officeart/2009/3/layout/PieProcess"/>
    <dgm:cxn modelId="{D64059F2-5E40-4453-9528-1E64C0A0DF87}" srcId="{5223F646-B183-440D-90D4-DA80A70511D0}" destId="{3DAF4106-FAC9-4021-8E36-42081777792F}" srcOrd="1" destOrd="0" parTransId="{D53DFD26-3FB3-4BFF-A17A-3EF77A048934}" sibTransId="{974FDD1E-F7E3-40C7-8982-7D8CF148C0D0}"/>
    <dgm:cxn modelId="{0FA717FA-8068-41E5-99D2-956F9C5B8901}" type="presOf" srcId="{4ADE75FA-AD08-4D1D-9C52-250E3CA49997}" destId="{AAF1020B-F328-4517-8C2C-D0AA21B0C782}" srcOrd="0" destOrd="0" presId="urn:microsoft.com/office/officeart/2009/3/layout/PieProcess"/>
    <dgm:cxn modelId="{3E1B7055-7C79-4AA2-9747-6D93D098987A}" type="presParOf" srcId="{49E5C121-3033-4688-B7E0-173E8F5BAB1B}" destId="{137DF9B3-8B0F-4ACE-8111-949CF4DA7DBE}" srcOrd="0" destOrd="0" presId="urn:microsoft.com/office/officeart/2009/3/layout/PieProcess"/>
    <dgm:cxn modelId="{199096BB-6BD3-4B25-B9ED-19CE76AC303C}" type="presParOf" srcId="{137DF9B3-8B0F-4ACE-8111-949CF4DA7DBE}" destId="{762FEC53-287A-423C-8810-4FDE5C9BD746}" srcOrd="0" destOrd="0" presId="urn:microsoft.com/office/officeart/2009/3/layout/PieProcess"/>
    <dgm:cxn modelId="{224EAA99-F080-40D1-BD14-2AD1D3BE86B9}" type="presParOf" srcId="{137DF9B3-8B0F-4ACE-8111-949CF4DA7DBE}" destId="{5D0D506A-BC0A-4060-8A26-086C71C8A40A}" srcOrd="1" destOrd="0" presId="urn:microsoft.com/office/officeart/2009/3/layout/PieProcess"/>
    <dgm:cxn modelId="{7E2B4493-62E8-4137-A4B7-5C67A7317E20}" type="presParOf" srcId="{137DF9B3-8B0F-4ACE-8111-949CF4DA7DBE}" destId="{BE6B4325-3F19-4FC8-A73F-665B0844CD1B}" srcOrd="2" destOrd="0" presId="urn:microsoft.com/office/officeart/2009/3/layout/PieProcess"/>
    <dgm:cxn modelId="{BBCFB573-B78C-4CB4-92B2-38EE9A1BED8A}" type="presParOf" srcId="{49E5C121-3033-4688-B7E0-173E8F5BAB1B}" destId="{6A31BBFC-17A4-4597-8F6C-F3262273AB7B}" srcOrd="1" destOrd="0" presId="urn:microsoft.com/office/officeart/2009/3/layout/PieProcess"/>
    <dgm:cxn modelId="{DA747231-DE84-414D-ACBB-57D3829A3837}" type="presParOf" srcId="{49E5C121-3033-4688-B7E0-173E8F5BAB1B}" destId="{8D7628DA-7FFE-46A5-A541-648D4656B6BF}" srcOrd="2" destOrd="0" presId="urn:microsoft.com/office/officeart/2009/3/layout/PieProcess"/>
    <dgm:cxn modelId="{525E974A-712D-4964-8A00-3EC0208FCC0B}" type="presParOf" srcId="{8D7628DA-7FFE-46A5-A541-648D4656B6BF}" destId="{AAF1020B-F328-4517-8C2C-D0AA21B0C782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79C26A-D0C4-4AC7-A2CF-19A136D8B705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23F646-B183-440D-90D4-DA80A70511D0}">
      <dgm:prSet phldrT="[Text]" custT="1"/>
      <dgm:spPr/>
      <dgm:t>
        <a:bodyPr/>
        <a:lstStyle/>
        <a:p>
          <a:endParaRPr lang="en-GB" sz="1600" b="1" dirty="0"/>
        </a:p>
      </dgm:t>
    </dgm:pt>
    <dgm:pt modelId="{77C2ACB5-494D-4037-8431-96BDBB7C82C1}" type="parTrans" cxnId="{E572BBE5-D5D7-495C-9621-0E7A0DA00116}">
      <dgm:prSet/>
      <dgm:spPr/>
      <dgm:t>
        <a:bodyPr/>
        <a:lstStyle/>
        <a:p>
          <a:endParaRPr lang="en-GB"/>
        </a:p>
      </dgm:t>
    </dgm:pt>
    <dgm:pt modelId="{E8174660-CB68-4494-9F24-3B0D1B723520}" type="sibTrans" cxnId="{E572BBE5-D5D7-495C-9621-0E7A0DA00116}">
      <dgm:prSet/>
      <dgm:spPr/>
      <dgm:t>
        <a:bodyPr/>
        <a:lstStyle/>
        <a:p>
          <a:endParaRPr lang="en-GB"/>
        </a:p>
      </dgm:t>
    </dgm:pt>
    <dgm:pt modelId="{4ADE75FA-AD08-4D1D-9C52-250E3CA49997}">
      <dgm:prSet phldrT="[Text]" custT="1"/>
      <dgm:spPr/>
      <dgm:t>
        <a:bodyPr/>
        <a:lstStyle/>
        <a:p>
          <a:pPr marL="0">
            <a:spcAft>
              <a:spcPts val="600"/>
            </a:spcAft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Represent DAGs and d-Separation as a debate</a:t>
          </a:r>
        </a:p>
      </dgm:t>
    </dgm:pt>
    <dgm:pt modelId="{9497E6FA-665C-4E42-944B-767D5BC7E533}" type="parTrans" cxnId="{0B1175CE-039F-4FBC-84AA-C6A1A23FA668}">
      <dgm:prSet/>
      <dgm:spPr/>
      <dgm:t>
        <a:bodyPr/>
        <a:lstStyle/>
        <a:p>
          <a:endParaRPr lang="en-GB"/>
        </a:p>
      </dgm:t>
    </dgm:pt>
    <dgm:pt modelId="{1D1B2EA9-4F0D-4218-8FE9-351930E54CE0}" type="sibTrans" cxnId="{0B1175CE-039F-4FBC-84AA-C6A1A23FA668}">
      <dgm:prSet/>
      <dgm:spPr/>
      <dgm:t>
        <a:bodyPr/>
        <a:lstStyle/>
        <a:p>
          <a:endParaRPr lang="en-GB"/>
        </a:p>
      </dgm:t>
    </dgm:pt>
    <dgm:pt modelId="{2D0540CD-7499-445E-B404-0ABDB085BC5D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Allow external knowledge to be input into the framework</a:t>
          </a:r>
        </a:p>
      </dgm:t>
    </dgm:pt>
    <dgm:pt modelId="{E9FF6F8B-9021-4665-999A-6F4BCBB3706D}" type="parTrans" cxnId="{AD596E74-D95A-43C8-B20E-BA095A08B11F}">
      <dgm:prSet/>
      <dgm:spPr/>
      <dgm:t>
        <a:bodyPr/>
        <a:lstStyle/>
        <a:p>
          <a:endParaRPr lang="en-GB"/>
        </a:p>
      </dgm:t>
    </dgm:pt>
    <dgm:pt modelId="{5C18A3DB-171E-4B2C-87FF-0178966F4241}" type="sibTrans" cxnId="{AD596E74-D95A-43C8-B20E-BA095A08B11F}">
      <dgm:prSet/>
      <dgm:spPr/>
      <dgm:t>
        <a:bodyPr/>
        <a:lstStyle/>
        <a:p>
          <a:endParaRPr lang="en-GB"/>
        </a:p>
      </dgm:t>
    </dgm:pt>
    <dgm:pt modelId="{72ED2BFB-BA0D-43F6-9952-E484B9F10E80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Guarantee consistency of output DAG with a subset of the input</a:t>
          </a:r>
        </a:p>
      </dgm:t>
    </dgm:pt>
    <dgm:pt modelId="{E232756B-072E-43C0-8234-26706E78CDB2}" type="sibTrans" cxnId="{9F45EDDF-C23D-4AA8-A987-AEDA678BBCC2}">
      <dgm:prSet/>
      <dgm:spPr/>
      <dgm:t>
        <a:bodyPr/>
        <a:lstStyle/>
        <a:p>
          <a:endParaRPr lang="en-GB"/>
        </a:p>
      </dgm:t>
    </dgm:pt>
    <dgm:pt modelId="{DDBC5816-AA71-47AC-843D-DCDA24F9682A}" type="parTrans" cxnId="{9F45EDDF-C23D-4AA8-A987-AEDA678BBCC2}">
      <dgm:prSet/>
      <dgm:spPr/>
      <dgm:t>
        <a:bodyPr/>
        <a:lstStyle/>
        <a:p>
          <a:endParaRPr lang="en-GB"/>
        </a:p>
      </dgm:t>
    </dgm:pt>
    <dgm:pt modelId="{49E5C121-3033-4688-B7E0-173E8F5BAB1B}" type="pres">
      <dgm:prSet presAssocID="{2679C26A-D0C4-4AC7-A2CF-19A136D8B70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37DF9B3-8B0F-4ACE-8111-949CF4DA7DBE}" type="pres">
      <dgm:prSet presAssocID="{5223F646-B183-440D-90D4-DA80A70511D0}" presName="ParentComposite" presStyleCnt="0"/>
      <dgm:spPr/>
    </dgm:pt>
    <dgm:pt modelId="{762FEC53-287A-423C-8810-4FDE5C9BD746}" type="pres">
      <dgm:prSet presAssocID="{5223F646-B183-440D-90D4-DA80A70511D0}" presName="Chord" presStyleLbl="bgShp" presStyleIdx="0" presStyleCnt="1"/>
      <dgm:spPr/>
    </dgm:pt>
    <dgm:pt modelId="{5D0D506A-BC0A-4060-8A26-086C71C8A40A}" type="pres">
      <dgm:prSet presAssocID="{5223F646-B183-440D-90D4-DA80A70511D0}" presName="Pie" presStyleLbl="alignNode1" presStyleIdx="0" presStyleCnt="1"/>
      <dgm:spPr/>
    </dgm:pt>
    <dgm:pt modelId="{BE6B4325-3F19-4FC8-A73F-665B0844CD1B}" type="pres">
      <dgm:prSet presAssocID="{5223F646-B183-440D-90D4-DA80A70511D0}" presName="Paren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6A31BBFC-17A4-4597-8F6C-F3262273AB7B}" type="pres">
      <dgm:prSet presAssocID="{1D1B2EA9-4F0D-4218-8FE9-351930E54CE0}" presName="negSibTrans" presStyleCnt="0"/>
      <dgm:spPr/>
    </dgm:pt>
    <dgm:pt modelId="{8D7628DA-7FFE-46A5-A541-648D4656B6BF}" type="pres">
      <dgm:prSet presAssocID="{5223F646-B183-440D-90D4-DA80A70511D0}" presName="composite" presStyleCnt="0"/>
      <dgm:spPr/>
    </dgm:pt>
    <dgm:pt modelId="{AAF1020B-F328-4517-8C2C-D0AA21B0C782}" type="pres">
      <dgm:prSet presAssocID="{5223F646-B183-440D-90D4-DA80A70511D0}" presName="Child" presStyleLbl="revTx" presStyleIdx="1" presStyleCnt="2" custScaleX="219224">
        <dgm:presLayoutVars>
          <dgm:chMax val="0"/>
          <dgm:chPref val="0"/>
          <dgm:bulletEnabled val="1"/>
        </dgm:presLayoutVars>
      </dgm:prSet>
      <dgm:spPr/>
    </dgm:pt>
  </dgm:ptLst>
  <dgm:cxnLst>
    <dgm:cxn modelId="{6DBE7547-F9A2-4A6C-BC80-FD6E4EA2D4AC}" type="presOf" srcId="{72ED2BFB-BA0D-43F6-9952-E484B9F10E80}" destId="{AAF1020B-F328-4517-8C2C-D0AA21B0C782}" srcOrd="0" destOrd="2" presId="urn:microsoft.com/office/officeart/2009/3/layout/PieProcess"/>
    <dgm:cxn modelId="{AD596E74-D95A-43C8-B20E-BA095A08B11F}" srcId="{5223F646-B183-440D-90D4-DA80A70511D0}" destId="{2D0540CD-7499-445E-B404-0ABDB085BC5D}" srcOrd="1" destOrd="0" parTransId="{E9FF6F8B-9021-4665-999A-6F4BCBB3706D}" sibTransId="{5C18A3DB-171E-4B2C-87FF-0178966F4241}"/>
    <dgm:cxn modelId="{0B1175CE-039F-4FBC-84AA-C6A1A23FA668}" srcId="{5223F646-B183-440D-90D4-DA80A70511D0}" destId="{4ADE75FA-AD08-4D1D-9C52-250E3CA49997}" srcOrd="0" destOrd="0" parTransId="{9497E6FA-665C-4E42-944B-767D5BC7E533}" sibTransId="{1D1B2EA9-4F0D-4218-8FE9-351930E54CE0}"/>
    <dgm:cxn modelId="{9F45EDDF-C23D-4AA8-A987-AEDA678BBCC2}" srcId="{5223F646-B183-440D-90D4-DA80A70511D0}" destId="{72ED2BFB-BA0D-43F6-9952-E484B9F10E80}" srcOrd="2" destOrd="0" parTransId="{DDBC5816-AA71-47AC-843D-DCDA24F9682A}" sibTransId="{E232756B-072E-43C0-8234-26706E78CDB2}"/>
    <dgm:cxn modelId="{E572BBE5-D5D7-495C-9621-0E7A0DA00116}" srcId="{2679C26A-D0C4-4AC7-A2CF-19A136D8B705}" destId="{5223F646-B183-440D-90D4-DA80A70511D0}" srcOrd="0" destOrd="0" parTransId="{77C2ACB5-494D-4037-8431-96BDBB7C82C1}" sibTransId="{E8174660-CB68-4494-9F24-3B0D1B723520}"/>
    <dgm:cxn modelId="{032A8EE6-A80F-4C09-BF0C-BCC3621662AE}" type="presOf" srcId="{2D0540CD-7499-445E-B404-0ABDB085BC5D}" destId="{AAF1020B-F328-4517-8C2C-D0AA21B0C782}" srcOrd="0" destOrd="1" presId="urn:microsoft.com/office/officeart/2009/3/layout/PieProcess"/>
    <dgm:cxn modelId="{80A06EE9-79B6-418A-A6DA-C1A37FF3BFD8}" type="presOf" srcId="{2679C26A-D0C4-4AC7-A2CF-19A136D8B705}" destId="{49E5C121-3033-4688-B7E0-173E8F5BAB1B}" srcOrd="0" destOrd="0" presId="urn:microsoft.com/office/officeart/2009/3/layout/PieProcess"/>
    <dgm:cxn modelId="{9560B8EC-8EFD-4C27-9648-8AC5FA1E861E}" type="presOf" srcId="{5223F646-B183-440D-90D4-DA80A70511D0}" destId="{BE6B4325-3F19-4FC8-A73F-665B0844CD1B}" srcOrd="0" destOrd="0" presId="urn:microsoft.com/office/officeart/2009/3/layout/PieProcess"/>
    <dgm:cxn modelId="{0FA717FA-8068-41E5-99D2-956F9C5B8901}" type="presOf" srcId="{4ADE75FA-AD08-4D1D-9C52-250E3CA49997}" destId="{AAF1020B-F328-4517-8C2C-D0AA21B0C782}" srcOrd="0" destOrd="0" presId="urn:microsoft.com/office/officeart/2009/3/layout/PieProcess"/>
    <dgm:cxn modelId="{3E1B7055-7C79-4AA2-9747-6D93D098987A}" type="presParOf" srcId="{49E5C121-3033-4688-B7E0-173E8F5BAB1B}" destId="{137DF9B3-8B0F-4ACE-8111-949CF4DA7DBE}" srcOrd="0" destOrd="0" presId="urn:microsoft.com/office/officeart/2009/3/layout/PieProcess"/>
    <dgm:cxn modelId="{199096BB-6BD3-4B25-B9ED-19CE76AC303C}" type="presParOf" srcId="{137DF9B3-8B0F-4ACE-8111-949CF4DA7DBE}" destId="{762FEC53-287A-423C-8810-4FDE5C9BD746}" srcOrd="0" destOrd="0" presId="urn:microsoft.com/office/officeart/2009/3/layout/PieProcess"/>
    <dgm:cxn modelId="{224EAA99-F080-40D1-BD14-2AD1D3BE86B9}" type="presParOf" srcId="{137DF9B3-8B0F-4ACE-8111-949CF4DA7DBE}" destId="{5D0D506A-BC0A-4060-8A26-086C71C8A40A}" srcOrd="1" destOrd="0" presId="urn:microsoft.com/office/officeart/2009/3/layout/PieProcess"/>
    <dgm:cxn modelId="{7E2B4493-62E8-4137-A4B7-5C67A7317E20}" type="presParOf" srcId="{137DF9B3-8B0F-4ACE-8111-949CF4DA7DBE}" destId="{BE6B4325-3F19-4FC8-A73F-665B0844CD1B}" srcOrd="2" destOrd="0" presId="urn:microsoft.com/office/officeart/2009/3/layout/PieProcess"/>
    <dgm:cxn modelId="{BBCFB573-B78C-4CB4-92B2-38EE9A1BED8A}" type="presParOf" srcId="{49E5C121-3033-4688-B7E0-173E8F5BAB1B}" destId="{6A31BBFC-17A4-4597-8F6C-F3262273AB7B}" srcOrd="1" destOrd="0" presId="urn:microsoft.com/office/officeart/2009/3/layout/PieProcess"/>
    <dgm:cxn modelId="{DA747231-DE84-414D-ACBB-57D3829A3837}" type="presParOf" srcId="{49E5C121-3033-4688-B7E0-173E8F5BAB1B}" destId="{8D7628DA-7FFE-46A5-A541-648D4656B6BF}" srcOrd="2" destOrd="0" presId="urn:microsoft.com/office/officeart/2009/3/layout/PieProcess"/>
    <dgm:cxn modelId="{525E974A-712D-4964-8A00-3EC0208FCC0B}" type="presParOf" srcId="{8D7628DA-7FFE-46A5-A541-648D4656B6BF}" destId="{AAF1020B-F328-4517-8C2C-D0AA21B0C782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79C26A-D0C4-4AC7-A2CF-19A136D8B705}" type="doc">
      <dgm:prSet loTypeId="urn:microsoft.com/office/officeart/2009/3/layout/Pi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223F646-B183-440D-90D4-DA80A70511D0}">
      <dgm:prSet phldrT="[Text]" custT="1"/>
      <dgm:spPr/>
      <dgm:t>
        <a:bodyPr/>
        <a:lstStyle/>
        <a:p>
          <a:endParaRPr lang="en-GB" sz="1600" b="1" dirty="0"/>
        </a:p>
      </dgm:t>
    </dgm:pt>
    <dgm:pt modelId="{77C2ACB5-494D-4037-8431-96BDBB7C82C1}" type="parTrans" cxnId="{E572BBE5-D5D7-495C-9621-0E7A0DA00116}">
      <dgm:prSet/>
      <dgm:spPr/>
      <dgm:t>
        <a:bodyPr/>
        <a:lstStyle/>
        <a:p>
          <a:endParaRPr lang="en-GB"/>
        </a:p>
      </dgm:t>
    </dgm:pt>
    <dgm:pt modelId="{E8174660-CB68-4494-9F24-3B0D1B723520}" type="sibTrans" cxnId="{E572BBE5-D5D7-495C-9621-0E7A0DA00116}">
      <dgm:prSet/>
      <dgm:spPr/>
      <dgm:t>
        <a:bodyPr/>
        <a:lstStyle/>
        <a:p>
          <a:endParaRPr lang="en-GB"/>
        </a:p>
      </dgm:t>
    </dgm:pt>
    <dgm:pt modelId="{4ADE75FA-AD08-4D1D-9C52-250E3CA49997}">
      <dgm:prSet phldrT="[Text]" custT="1"/>
      <dgm:spPr/>
      <dgm:t>
        <a:bodyPr/>
        <a:lstStyle/>
        <a:p>
          <a:pPr marL="0">
            <a:spcAft>
              <a:spcPts val="600"/>
            </a:spcAft>
            <a:buNone/>
          </a:pPr>
          <a:endParaRPr lang="en-GB" sz="1600" dirty="0"/>
        </a:p>
      </dgm:t>
    </dgm:pt>
    <dgm:pt modelId="{9497E6FA-665C-4E42-944B-767D5BC7E533}" type="parTrans" cxnId="{0B1175CE-039F-4FBC-84AA-C6A1A23FA668}">
      <dgm:prSet/>
      <dgm:spPr/>
      <dgm:t>
        <a:bodyPr/>
        <a:lstStyle/>
        <a:p>
          <a:endParaRPr lang="en-GB"/>
        </a:p>
      </dgm:t>
    </dgm:pt>
    <dgm:pt modelId="{1D1B2EA9-4F0D-4218-8FE9-351930E54CE0}" type="sibTrans" cxnId="{0B1175CE-039F-4FBC-84AA-C6A1A23FA668}">
      <dgm:prSet/>
      <dgm:spPr/>
      <dgm:t>
        <a:bodyPr/>
        <a:lstStyle/>
        <a:p>
          <a:endParaRPr lang="en-GB"/>
        </a:p>
      </dgm:t>
    </dgm:pt>
    <dgm:pt modelId="{2D0540CD-7499-445E-B404-0ABDB085BC5D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Embed the decision rule into the PC algorithm</a:t>
          </a:r>
        </a:p>
      </dgm:t>
    </dgm:pt>
    <dgm:pt modelId="{E9FF6F8B-9021-4665-999A-6F4BCBB3706D}" type="parTrans" cxnId="{AD596E74-D95A-43C8-B20E-BA095A08B11F}">
      <dgm:prSet/>
      <dgm:spPr/>
      <dgm:t>
        <a:bodyPr/>
        <a:lstStyle/>
        <a:p>
          <a:endParaRPr lang="en-GB"/>
        </a:p>
      </dgm:t>
    </dgm:pt>
    <dgm:pt modelId="{5C18A3DB-171E-4B2C-87FF-0178966F4241}" type="sibTrans" cxnId="{AD596E74-D95A-43C8-B20E-BA095A08B11F}">
      <dgm:prSet/>
      <dgm:spPr/>
      <dgm:t>
        <a:bodyPr/>
        <a:lstStyle/>
        <a:p>
          <a:endParaRPr lang="en-GB"/>
        </a:p>
      </dgm:t>
    </dgm:pt>
    <dgm:pt modelId="{3DAF4106-FAC9-4021-8E36-42081777792F}">
      <dgm:prSet phldrT="[Text]" custT="1"/>
      <dgm:spPr/>
      <dgm:t>
        <a:bodyPr/>
        <a:lstStyle/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endParaRPr lang="en-GB" sz="1600" dirty="0"/>
        </a:p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Learn a causal graph with asymptotic guarantees</a:t>
          </a:r>
        </a:p>
        <a:p>
          <a:pPr marL="180000">
            <a:spcAft>
              <a:spcPts val="1800"/>
            </a:spcAft>
            <a:buFont typeface="+mj-lt"/>
            <a:buNone/>
          </a:pPr>
          <a:r>
            <a:rPr lang="en-GB" sz="1600" dirty="0"/>
            <a:t>Identify colliders given a skeleton using Shapley Values</a:t>
          </a:r>
        </a:p>
      </dgm:t>
    </dgm:pt>
    <dgm:pt modelId="{D53DFD26-3FB3-4BFF-A17A-3EF77A048934}" type="parTrans" cxnId="{D64059F2-5E40-4453-9528-1E64C0A0DF87}">
      <dgm:prSet/>
      <dgm:spPr/>
      <dgm:t>
        <a:bodyPr/>
        <a:lstStyle/>
        <a:p>
          <a:endParaRPr lang="en-GB"/>
        </a:p>
      </dgm:t>
    </dgm:pt>
    <dgm:pt modelId="{974FDD1E-F7E3-40C7-8982-7D8CF148C0D0}" type="sibTrans" cxnId="{D64059F2-5E40-4453-9528-1E64C0A0DF87}">
      <dgm:prSet/>
      <dgm:spPr/>
      <dgm:t>
        <a:bodyPr/>
        <a:lstStyle/>
        <a:p>
          <a:endParaRPr lang="en-GB"/>
        </a:p>
      </dgm:t>
    </dgm:pt>
    <dgm:pt modelId="{49E5C121-3033-4688-B7E0-173E8F5BAB1B}" type="pres">
      <dgm:prSet presAssocID="{2679C26A-D0C4-4AC7-A2CF-19A136D8B705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137DF9B3-8B0F-4ACE-8111-949CF4DA7DBE}" type="pres">
      <dgm:prSet presAssocID="{5223F646-B183-440D-90D4-DA80A70511D0}" presName="ParentComposite" presStyleCnt="0"/>
      <dgm:spPr/>
    </dgm:pt>
    <dgm:pt modelId="{762FEC53-287A-423C-8810-4FDE5C9BD746}" type="pres">
      <dgm:prSet presAssocID="{5223F646-B183-440D-90D4-DA80A70511D0}" presName="Chord" presStyleLbl="bgShp" presStyleIdx="0" presStyleCnt="1"/>
      <dgm:spPr/>
    </dgm:pt>
    <dgm:pt modelId="{5D0D506A-BC0A-4060-8A26-086C71C8A40A}" type="pres">
      <dgm:prSet presAssocID="{5223F646-B183-440D-90D4-DA80A70511D0}" presName="Pie" presStyleLbl="alignNode1" presStyleIdx="0" presStyleCnt="1"/>
      <dgm:spPr/>
    </dgm:pt>
    <dgm:pt modelId="{BE6B4325-3F19-4FC8-A73F-665B0844CD1B}" type="pres">
      <dgm:prSet presAssocID="{5223F646-B183-440D-90D4-DA80A70511D0}" presName="Parent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6A31BBFC-17A4-4597-8F6C-F3262273AB7B}" type="pres">
      <dgm:prSet presAssocID="{1D1B2EA9-4F0D-4218-8FE9-351930E54CE0}" presName="negSibTrans" presStyleCnt="0"/>
      <dgm:spPr/>
    </dgm:pt>
    <dgm:pt modelId="{8D7628DA-7FFE-46A5-A541-648D4656B6BF}" type="pres">
      <dgm:prSet presAssocID="{5223F646-B183-440D-90D4-DA80A70511D0}" presName="composite" presStyleCnt="0"/>
      <dgm:spPr/>
    </dgm:pt>
    <dgm:pt modelId="{AAF1020B-F328-4517-8C2C-D0AA21B0C782}" type="pres">
      <dgm:prSet presAssocID="{5223F646-B183-440D-90D4-DA80A70511D0}" presName="Child" presStyleLbl="revTx" presStyleIdx="1" presStyleCnt="2" custScaleX="219224">
        <dgm:presLayoutVars>
          <dgm:chMax val="0"/>
          <dgm:chPref val="0"/>
          <dgm:bulletEnabled val="1"/>
        </dgm:presLayoutVars>
      </dgm:prSet>
      <dgm:spPr/>
    </dgm:pt>
  </dgm:ptLst>
  <dgm:cxnLst>
    <dgm:cxn modelId="{AD596E74-D95A-43C8-B20E-BA095A08B11F}" srcId="{5223F646-B183-440D-90D4-DA80A70511D0}" destId="{2D0540CD-7499-445E-B404-0ABDB085BC5D}" srcOrd="2" destOrd="0" parTransId="{E9FF6F8B-9021-4665-999A-6F4BCBB3706D}" sibTransId="{5C18A3DB-171E-4B2C-87FF-0178966F4241}"/>
    <dgm:cxn modelId="{0BBF298B-4C36-425A-9185-F628004BB378}" type="presOf" srcId="{3DAF4106-FAC9-4021-8E36-42081777792F}" destId="{AAF1020B-F328-4517-8C2C-D0AA21B0C782}" srcOrd="0" destOrd="1" presId="urn:microsoft.com/office/officeart/2009/3/layout/PieProcess"/>
    <dgm:cxn modelId="{0B1175CE-039F-4FBC-84AA-C6A1A23FA668}" srcId="{5223F646-B183-440D-90D4-DA80A70511D0}" destId="{4ADE75FA-AD08-4D1D-9C52-250E3CA49997}" srcOrd="0" destOrd="0" parTransId="{9497E6FA-665C-4E42-944B-767D5BC7E533}" sibTransId="{1D1B2EA9-4F0D-4218-8FE9-351930E54CE0}"/>
    <dgm:cxn modelId="{E572BBE5-D5D7-495C-9621-0E7A0DA00116}" srcId="{2679C26A-D0C4-4AC7-A2CF-19A136D8B705}" destId="{5223F646-B183-440D-90D4-DA80A70511D0}" srcOrd="0" destOrd="0" parTransId="{77C2ACB5-494D-4037-8431-96BDBB7C82C1}" sibTransId="{E8174660-CB68-4494-9F24-3B0D1B723520}"/>
    <dgm:cxn modelId="{032A8EE6-A80F-4C09-BF0C-BCC3621662AE}" type="presOf" srcId="{2D0540CD-7499-445E-B404-0ABDB085BC5D}" destId="{AAF1020B-F328-4517-8C2C-D0AA21B0C782}" srcOrd="0" destOrd="2" presId="urn:microsoft.com/office/officeart/2009/3/layout/PieProcess"/>
    <dgm:cxn modelId="{80A06EE9-79B6-418A-A6DA-C1A37FF3BFD8}" type="presOf" srcId="{2679C26A-D0C4-4AC7-A2CF-19A136D8B705}" destId="{49E5C121-3033-4688-B7E0-173E8F5BAB1B}" srcOrd="0" destOrd="0" presId="urn:microsoft.com/office/officeart/2009/3/layout/PieProcess"/>
    <dgm:cxn modelId="{9560B8EC-8EFD-4C27-9648-8AC5FA1E861E}" type="presOf" srcId="{5223F646-B183-440D-90D4-DA80A70511D0}" destId="{BE6B4325-3F19-4FC8-A73F-665B0844CD1B}" srcOrd="0" destOrd="0" presId="urn:microsoft.com/office/officeart/2009/3/layout/PieProcess"/>
    <dgm:cxn modelId="{D64059F2-5E40-4453-9528-1E64C0A0DF87}" srcId="{5223F646-B183-440D-90D4-DA80A70511D0}" destId="{3DAF4106-FAC9-4021-8E36-42081777792F}" srcOrd="1" destOrd="0" parTransId="{D53DFD26-3FB3-4BFF-A17A-3EF77A048934}" sibTransId="{974FDD1E-F7E3-40C7-8982-7D8CF148C0D0}"/>
    <dgm:cxn modelId="{0FA717FA-8068-41E5-99D2-956F9C5B8901}" type="presOf" srcId="{4ADE75FA-AD08-4D1D-9C52-250E3CA49997}" destId="{AAF1020B-F328-4517-8C2C-D0AA21B0C782}" srcOrd="0" destOrd="0" presId="urn:microsoft.com/office/officeart/2009/3/layout/PieProcess"/>
    <dgm:cxn modelId="{3E1B7055-7C79-4AA2-9747-6D93D098987A}" type="presParOf" srcId="{49E5C121-3033-4688-B7E0-173E8F5BAB1B}" destId="{137DF9B3-8B0F-4ACE-8111-949CF4DA7DBE}" srcOrd="0" destOrd="0" presId="urn:microsoft.com/office/officeart/2009/3/layout/PieProcess"/>
    <dgm:cxn modelId="{199096BB-6BD3-4B25-B9ED-19CE76AC303C}" type="presParOf" srcId="{137DF9B3-8B0F-4ACE-8111-949CF4DA7DBE}" destId="{762FEC53-287A-423C-8810-4FDE5C9BD746}" srcOrd="0" destOrd="0" presId="urn:microsoft.com/office/officeart/2009/3/layout/PieProcess"/>
    <dgm:cxn modelId="{224EAA99-F080-40D1-BD14-2AD1D3BE86B9}" type="presParOf" srcId="{137DF9B3-8B0F-4ACE-8111-949CF4DA7DBE}" destId="{5D0D506A-BC0A-4060-8A26-086C71C8A40A}" srcOrd="1" destOrd="0" presId="urn:microsoft.com/office/officeart/2009/3/layout/PieProcess"/>
    <dgm:cxn modelId="{7E2B4493-62E8-4137-A4B7-5C67A7317E20}" type="presParOf" srcId="{137DF9B3-8B0F-4ACE-8111-949CF4DA7DBE}" destId="{BE6B4325-3F19-4FC8-A73F-665B0844CD1B}" srcOrd="2" destOrd="0" presId="urn:microsoft.com/office/officeart/2009/3/layout/PieProcess"/>
    <dgm:cxn modelId="{BBCFB573-B78C-4CB4-92B2-38EE9A1BED8A}" type="presParOf" srcId="{49E5C121-3033-4688-B7E0-173E8F5BAB1B}" destId="{6A31BBFC-17A4-4597-8F6C-F3262273AB7B}" srcOrd="1" destOrd="0" presId="urn:microsoft.com/office/officeart/2009/3/layout/PieProcess"/>
    <dgm:cxn modelId="{DA747231-DE84-414D-ACBB-57D3829A3837}" type="presParOf" srcId="{49E5C121-3033-4688-B7E0-173E8F5BAB1B}" destId="{8D7628DA-7FFE-46A5-A541-648D4656B6BF}" srcOrd="2" destOrd="0" presId="urn:microsoft.com/office/officeart/2009/3/layout/PieProcess"/>
    <dgm:cxn modelId="{525E974A-712D-4964-8A00-3EC0208FCC0B}" type="presParOf" srcId="{8D7628DA-7FFE-46A5-A541-648D4656B6BF}" destId="{AAF1020B-F328-4517-8C2C-D0AA21B0C782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E2E6DD-82E5-4054-A320-CEADC209A27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DCECE3-E3DF-4846-918D-BE6D175A5ED3}">
      <dgm:prSet phldrT="[Text]"/>
      <dgm:spPr/>
      <dgm:t>
        <a:bodyPr/>
        <a:lstStyle/>
        <a:p>
          <a:r>
            <a:rPr lang="en-GB" dirty="0"/>
            <a:t>Contestable</a:t>
          </a:r>
          <a:r>
            <a:rPr lang="en-GB" baseline="0" dirty="0"/>
            <a:t> NN</a:t>
          </a:r>
          <a:endParaRPr lang="en-GB" dirty="0"/>
        </a:p>
      </dgm:t>
    </dgm:pt>
    <dgm:pt modelId="{55C6781B-6C64-4B79-BD1D-6B951167DE5B}" type="parTrans" cxnId="{7159257E-1848-41DC-8A6B-A546A24A1D60}">
      <dgm:prSet/>
      <dgm:spPr/>
      <dgm:t>
        <a:bodyPr/>
        <a:lstStyle/>
        <a:p>
          <a:endParaRPr lang="en-GB"/>
        </a:p>
      </dgm:t>
    </dgm:pt>
    <dgm:pt modelId="{A49042C9-B079-48D8-ADAD-1533BBA83763}" type="sibTrans" cxnId="{7159257E-1848-41DC-8A6B-A546A24A1D60}">
      <dgm:prSet/>
      <dgm:spPr/>
      <dgm:t>
        <a:bodyPr/>
        <a:lstStyle/>
        <a:p>
          <a:endParaRPr lang="en-GB"/>
        </a:p>
      </dgm:t>
    </dgm:pt>
    <dgm:pt modelId="{DA45F883-8DC9-47E0-8699-36D9E402CAA0}">
      <dgm:prSet phldrT="[Text]"/>
      <dgm:spPr/>
      <dgm:t>
        <a:bodyPr/>
        <a:lstStyle/>
        <a:p>
          <a:r>
            <a:rPr lang="en-GB" dirty="0">
              <a:solidFill>
                <a:schemeClr val="accent1"/>
              </a:solidFill>
            </a:rPr>
            <a:t>Method &amp; Process to align NNs to SMEs’ causal view</a:t>
          </a:r>
        </a:p>
      </dgm:t>
    </dgm:pt>
    <dgm:pt modelId="{E20910D3-3936-4ABA-9400-21349039A6E1}" type="parTrans" cxnId="{4420CA2A-FD6C-4011-8AB4-EFB8FFA57E15}">
      <dgm:prSet/>
      <dgm:spPr/>
      <dgm:t>
        <a:bodyPr/>
        <a:lstStyle/>
        <a:p>
          <a:endParaRPr lang="en-GB"/>
        </a:p>
      </dgm:t>
    </dgm:pt>
    <dgm:pt modelId="{3717A6FE-313D-48EB-AD7D-B142EE5523E1}" type="sibTrans" cxnId="{4420CA2A-FD6C-4011-8AB4-EFB8FFA57E15}">
      <dgm:prSet/>
      <dgm:spPr/>
      <dgm:t>
        <a:bodyPr/>
        <a:lstStyle/>
        <a:p>
          <a:endParaRPr lang="en-GB"/>
        </a:p>
      </dgm:t>
    </dgm:pt>
    <dgm:pt modelId="{957D88AC-DA56-46AF-9188-E34AFBC2DA7C}">
      <dgm:prSet phldrT="[Text]"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Future: human studies, indirect effects, counterfactual reasoning</a:t>
          </a:r>
        </a:p>
      </dgm:t>
    </dgm:pt>
    <dgm:pt modelId="{ACD3318A-2F51-4349-8270-7A1C15658C29}" type="parTrans" cxnId="{9B7D3AC8-B2F7-4826-9088-517496FCB024}">
      <dgm:prSet/>
      <dgm:spPr/>
      <dgm:t>
        <a:bodyPr/>
        <a:lstStyle/>
        <a:p>
          <a:endParaRPr lang="en-GB"/>
        </a:p>
      </dgm:t>
    </dgm:pt>
    <dgm:pt modelId="{B6DCEF4F-2351-4B1D-B52B-DE4F1B255163}" type="sibTrans" cxnId="{9B7D3AC8-B2F7-4826-9088-517496FCB024}">
      <dgm:prSet/>
      <dgm:spPr/>
      <dgm:t>
        <a:bodyPr/>
        <a:lstStyle/>
        <a:p>
          <a:endParaRPr lang="en-GB"/>
        </a:p>
      </dgm:t>
    </dgm:pt>
    <dgm:pt modelId="{277C3C5A-DD0B-4301-ADB9-9FBA1F7585F8}">
      <dgm:prSet phldrT="[Text]"/>
      <dgm:spPr/>
      <dgm:t>
        <a:bodyPr/>
        <a:lstStyle/>
        <a:p>
          <a:r>
            <a:rPr lang="en-GB" dirty="0"/>
            <a:t>Shapley-PC</a:t>
          </a:r>
        </a:p>
      </dgm:t>
    </dgm:pt>
    <dgm:pt modelId="{C2C3C2CE-1FB3-4C7C-953E-6D4B4EBF85B6}" type="parTrans" cxnId="{8A62190F-E5D0-49FA-8920-0F0465F8CCB5}">
      <dgm:prSet/>
      <dgm:spPr/>
      <dgm:t>
        <a:bodyPr/>
        <a:lstStyle/>
        <a:p>
          <a:endParaRPr lang="en-GB"/>
        </a:p>
      </dgm:t>
    </dgm:pt>
    <dgm:pt modelId="{F91EA21E-DD06-45D0-8E3B-1C2E96DD7CDF}" type="sibTrans" cxnId="{8A62190F-E5D0-49FA-8920-0F0465F8CCB5}">
      <dgm:prSet/>
      <dgm:spPr/>
      <dgm:t>
        <a:bodyPr/>
        <a:lstStyle/>
        <a:p>
          <a:endParaRPr lang="en-GB"/>
        </a:p>
      </dgm:t>
    </dgm:pt>
    <dgm:pt modelId="{E021953C-85DA-493E-9136-BA481F208B15}">
      <dgm:prSet phldrT="[Text]"/>
      <dgm:spPr/>
      <dgm:t>
        <a:bodyPr/>
        <a:lstStyle/>
        <a:p>
          <a:r>
            <a:rPr lang="en-GB" dirty="0">
              <a:solidFill>
                <a:schemeClr val="accent1"/>
              </a:solidFill>
            </a:rPr>
            <a:t>Method to improve robustness of causal discovery</a:t>
          </a:r>
        </a:p>
      </dgm:t>
    </dgm:pt>
    <dgm:pt modelId="{455294FE-A552-4717-B852-ABF76CBAF497}" type="parTrans" cxnId="{AF8528B5-E816-456C-B373-FEEAAD230C49}">
      <dgm:prSet/>
      <dgm:spPr/>
      <dgm:t>
        <a:bodyPr/>
        <a:lstStyle/>
        <a:p>
          <a:endParaRPr lang="en-GB"/>
        </a:p>
      </dgm:t>
    </dgm:pt>
    <dgm:pt modelId="{0A916A0B-2BA3-4BE1-ABF7-FB7CD842C723}" type="sibTrans" cxnId="{AF8528B5-E816-456C-B373-FEEAAD230C49}">
      <dgm:prSet/>
      <dgm:spPr/>
      <dgm:t>
        <a:bodyPr/>
        <a:lstStyle/>
        <a:p>
          <a:endParaRPr lang="en-GB"/>
        </a:p>
      </dgm:t>
    </dgm:pt>
    <dgm:pt modelId="{335F79F9-ADCB-463D-9586-31EA47784356}">
      <dgm:prSet phldrT="[Text]"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Future: extend to other phases of PC, handle latent confounders, and score methods</a:t>
          </a:r>
        </a:p>
      </dgm:t>
    </dgm:pt>
    <dgm:pt modelId="{316EF7E5-7908-413F-82A4-5555D56A1FC5}" type="parTrans" cxnId="{9C457DF7-D8A9-4BD1-A4D3-59B4D86BA4C6}">
      <dgm:prSet/>
      <dgm:spPr/>
      <dgm:t>
        <a:bodyPr/>
        <a:lstStyle/>
        <a:p>
          <a:endParaRPr lang="en-GB"/>
        </a:p>
      </dgm:t>
    </dgm:pt>
    <dgm:pt modelId="{33D44625-9867-440D-81E0-3DC4B68E34F9}" type="sibTrans" cxnId="{9C457DF7-D8A9-4BD1-A4D3-59B4D86BA4C6}">
      <dgm:prSet/>
      <dgm:spPr/>
      <dgm:t>
        <a:bodyPr/>
        <a:lstStyle/>
        <a:p>
          <a:endParaRPr lang="en-GB"/>
        </a:p>
      </dgm:t>
    </dgm:pt>
    <dgm:pt modelId="{5D06512E-1E66-4BC7-B4A7-7B7BFDDFE749}">
      <dgm:prSet phldrT="[Text]"/>
      <dgm:spPr/>
      <dgm:t>
        <a:bodyPr/>
        <a:lstStyle/>
        <a:p>
          <a:r>
            <a:rPr lang="en-GB" dirty="0"/>
            <a:t>Causal ABA</a:t>
          </a:r>
        </a:p>
      </dgm:t>
    </dgm:pt>
    <dgm:pt modelId="{3B29E804-0173-4C25-A8AD-29180FBBBBA3}" type="parTrans" cxnId="{89EC28F2-18DD-4DAC-B60B-A19BB4FDC933}">
      <dgm:prSet/>
      <dgm:spPr/>
      <dgm:t>
        <a:bodyPr/>
        <a:lstStyle/>
        <a:p>
          <a:endParaRPr lang="en-GB"/>
        </a:p>
      </dgm:t>
    </dgm:pt>
    <dgm:pt modelId="{BEE4BD76-1F87-4CB2-ADBA-1BC0E317A359}" type="sibTrans" cxnId="{89EC28F2-18DD-4DAC-B60B-A19BB4FDC933}">
      <dgm:prSet/>
      <dgm:spPr/>
      <dgm:t>
        <a:bodyPr/>
        <a:lstStyle/>
        <a:p>
          <a:endParaRPr lang="en-GB"/>
        </a:p>
      </dgm:t>
    </dgm:pt>
    <dgm:pt modelId="{9EA42190-7514-48DD-A6A9-34FBBABFA978}">
      <dgm:prSet phldrT="[Text]"/>
      <dgm:spPr/>
      <dgm:t>
        <a:bodyPr/>
        <a:lstStyle/>
        <a:p>
          <a:r>
            <a:rPr lang="en-GB" dirty="0">
              <a:solidFill>
                <a:schemeClr val="accent1"/>
              </a:solidFill>
            </a:rPr>
            <a:t>Method to increase consistency guarantees and allow contestability</a:t>
          </a:r>
        </a:p>
      </dgm:t>
    </dgm:pt>
    <dgm:pt modelId="{D3C32523-B672-4DD9-9710-82B1C0C6694E}" type="parTrans" cxnId="{C263F2FD-A88B-4E09-B7DB-EF79ADA66EA5}">
      <dgm:prSet/>
      <dgm:spPr/>
      <dgm:t>
        <a:bodyPr/>
        <a:lstStyle/>
        <a:p>
          <a:endParaRPr lang="en-GB"/>
        </a:p>
      </dgm:t>
    </dgm:pt>
    <dgm:pt modelId="{F7EE378A-B377-4D5E-A2A1-939A908F11E9}" type="sibTrans" cxnId="{C263F2FD-A88B-4E09-B7DB-EF79ADA66EA5}">
      <dgm:prSet/>
      <dgm:spPr/>
      <dgm:t>
        <a:bodyPr/>
        <a:lstStyle/>
        <a:p>
          <a:endParaRPr lang="en-GB"/>
        </a:p>
      </dgm:t>
    </dgm:pt>
    <dgm:pt modelId="{15964C9E-5448-4EA0-9489-41CB227525CB}">
      <dgm:prSet phldrT="[Text]"/>
      <dgm:spPr/>
      <dgm:t>
        <a:bodyPr/>
        <a:lstStyle/>
        <a:p>
          <a:r>
            <a:rPr lang="en-GB" dirty="0">
              <a:solidFill>
                <a:schemeClr val="accent3"/>
              </a:solidFill>
            </a:rPr>
            <a:t>Future: scalability, latent confounders, human studies</a:t>
          </a:r>
          <a:endParaRPr lang="en-GB" dirty="0"/>
        </a:p>
      </dgm:t>
    </dgm:pt>
    <dgm:pt modelId="{E52DEFC7-4119-4E3E-B84F-ACC4CC0A1681}" type="parTrans" cxnId="{7EFD8420-70E2-4AF8-A4A4-EF92A640DC1E}">
      <dgm:prSet/>
      <dgm:spPr/>
      <dgm:t>
        <a:bodyPr/>
        <a:lstStyle/>
        <a:p>
          <a:endParaRPr lang="en-GB"/>
        </a:p>
      </dgm:t>
    </dgm:pt>
    <dgm:pt modelId="{49464F38-84A3-42D1-AEAC-41D3B7996B94}" type="sibTrans" cxnId="{7EFD8420-70E2-4AF8-A4A4-EF92A640DC1E}">
      <dgm:prSet/>
      <dgm:spPr/>
      <dgm:t>
        <a:bodyPr/>
        <a:lstStyle/>
        <a:p>
          <a:endParaRPr lang="en-GB"/>
        </a:p>
      </dgm:t>
    </dgm:pt>
    <dgm:pt modelId="{7AE9C6CD-9B4E-4D52-B7C4-C5FA6A276A27}" type="pres">
      <dgm:prSet presAssocID="{9EE2E6DD-82E5-4054-A320-CEADC209A27F}" presName="Name0" presStyleCnt="0">
        <dgm:presLayoutVars>
          <dgm:dir/>
          <dgm:animLvl val="lvl"/>
          <dgm:resizeHandles val="exact"/>
        </dgm:presLayoutVars>
      </dgm:prSet>
      <dgm:spPr/>
    </dgm:pt>
    <dgm:pt modelId="{50713509-44FB-480B-A412-1EFDD5C6BD6D}" type="pres">
      <dgm:prSet presAssocID="{AEDCECE3-E3DF-4846-918D-BE6D175A5ED3}" presName="composite" presStyleCnt="0"/>
      <dgm:spPr/>
    </dgm:pt>
    <dgm:pt modelId="{34639BE1-41E6-4419-B4F6-400DD25E3F05}" type="pres">
      <dgm:prSet presAssocID="{AEDCECE3-E3DF-4846-918D-BE6D175A5ED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E3C1424-C30B-4F96-83E5-ED3DAA812A4F}" type="pres">
      <dgm:prSet presAssocID="{AEDCECE3-E3DF-4846-918D-BE6D175A5ED3}" presName="desTx" presStyleLbl="alignAccFollowNode1" presStyleIdx="0" presStyleCnt="3">
        <dgm:presLayoutVars>
          <dgm:bulletEnabled val="1"/>
        </dgm:presLayoutVars>
      </dgm:prSet>
      <dgm:spPr/>
    </dgm:pt>
    <dgm:pt modelId="{1F303AB2-308F-4200-A00C-33B40E6AEE13}" type="pres">
      <dgm:prSet presAssocID="{A49042C9-B079-48D8-ADAD-1533BBA83763}" presName="space" presStyleCnt="0"/>
      <dgm:spPr/>
    </dgm:pt>
    <dgm:pt modelId="{FEEC8983-C30E-4E36-9E9D-05CC1B8237AB}" type="pres">
      <dgm:prSet presAssocID="{277C3C5A-DD0B-4301-ADB9-9FBA1F7585F8}" presName="composite" presStyleCnt="0"/>
      <dgm:spPr/>
    </dgm:pt>
    <dgm:pt modelId="{A2623CCC-F473-40A0-9848-4A71DA863006}" type="pres">
      <dgm:prSet presAssocID="{277C3C5A-DD0B-4301-ADB9-9FBA1F7585F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6CC5095-E51D-4AC1-995F-43E546E251A5}" type="pres">
      <dgm:prSet presAssocID="{277C3C5A-DD0B-4301-ADB9-9FBA1F7585F8}" presName="desTx" presStyleLbl="alignAccFollowNode1" presStyleIdx="1" presStyleCnt="3">
        <dgm:presLayoutVars>
          <dgm:bulletEnabled val="1"/>
        </dgm:presLayoutVars>
      </dgm:prSet>
      <dgm:spPr/>
    </dgm:pt>
    <dgm:pt modelId="{8303B5FC-3D00-4DC3-9846-4E0992BE90E6}" type="pres">
      <dgm:prSet presAssocID="{F91EA21E-DD06-45D0-8E3B-1C2E96DD7CDF}" presName="space" presStyleCnt="0"/>
      <dgm:spPr/>
    </dgm:pt>
    <dgm:pt modelId="{F3449B9F-497A-4CBE-91DF-3221E5D8BCF9}" type="pres">
      <dgm:prSet presAssocID="{5D06512E-1E66-4BC7-B4A7-7B7BFDDFE749}" presName="composite" presStyleCnt="0"/>
      <dgm:spPr/>
    </dgm:pt>
    <dgm:pt modelId="{0F765D04-25A5-4FF3-8872-9CF9E3FB4F27}" type="pres">
      <dgm:prSet presAssocID="{5D06512E-1E66-4BC7-B4A7-7B7BFDDFE74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FF67015-B00B-48DF-BA50-7CEA03922EAB}" type="pres">
      <dgm:prSet presAssocID="{5D06512E-1E66-4BC7-B4A7-7B7BFDDFE74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5ADC30D-30B4-4C0C-AEC5-8DD940A84D33}" type="presOf" srcId="{9EA42190-7514-48DD-A6A9-34FBBABFA978}" destId="{4FF67015-B00B-48DF-BA50-7CEA03922EAB}" srcOrd="0" destOrd="0" presId="urn:microsoft.com/office/officeart/2005/8/layout/hList1"/>
    <dgm:cxn modelId="{8A62190F-E5D0-49FA-8920-0F0465F8CCB5}" srcId="{9EE2E6DD-82E5-4054-A320-CEADC209A27F}" destId="{277C3C5A-DD0B-4301-ADB9-9FBA1F7585F8}" srcOrd="1" destOrd="0" parTransId="{C2C3C2CE-1FB3-4C7C-953E-6D4B4EBF85B6}" sibTransId="{F91EA21E-DD06-45D0-8E3B-1C2E96DD7CDF}"/>
    <dgm:cxn modelId="{7EFD8420-70E2-4AF8-A4A4-EF92A640DC1E}" srcId="{5D06512E-1E66-4BC7-B4A7-7B7BFDDFE749}" destId="{15964C9E-5448-4EA0-9489-41CB227525CB}" srcOrd="1" destOrd="0" parTransId="{E52DEFC7-4119-4E3E-B84F-ACC4CC0A1681}" sibTransId="{49464F38-84A3-42D1-AEAC-41D3B7996B94}"/>
    <dgm:cxn modelId="{4420CA2A-FD6C-4011-8AB4-EFB8FFA57E15}" srcId="{AEDCECE3-E3DF-4846-918D-BE6D175A5ED3}" destId="{DA45F883-8DC9-47E0-8699-36D9E402CAA0}" srcOrd="0" destOrd="0" parTransId="{E20910D3-3936-4ABA-9400-21349039A6E1}" sibTransId="{3717A6FE-313D-48EB-AD7D-B142EE5523E1}"/>
    <dgm:cxn modelId="{6A08EE33-841D-4924-A8F3-BE8D2667A58A}" type="presOf" srcId="{335F79F9-ADCB-463D-9586-31EA47784356}" destId="{E6CC5095-E51D-4AC1-995F-43E546E251A5}" srcOrd="0" destOrd="1" presId="urn:microsoft.com/office/officeart/2005/8/layout/hList1"/>
    <dgm:cxn modelId="{2D9ADD56-9F61-4495-80F3-F92534C1687E}" type="presOf" srcId="{15964C9E-5448-4EA0-9489-41CB227525CB}" destId="{4FF67015-B00B-48DF-BA50-7CEA03922EAB}" srcOrd="0" destOrd="1" presId="urn:microsoft.com/office/officeart/2005/8/layout/hList1"/>
    <dgm:cxn modelId="{7159257E-1848-41DC-8A6B-A546A24A1D60}" srcId="{9EE2E6DD-82E5-4054-A320-CEADC209A27F}" destId="{AEDCECE3-E3DF-4846-918D-BE6D175A5ED3}" srcOrd="0" destOrd="0" parTransId="{55C6781B-6C64-4B79-BD1D-6B951167DE5B}" sibTransId="{A49042C9-B079-48D8-ADAD-1533BBA83763}"/>
    <dgm:cxn modelId="{6E5A0695-DAD3-4625-9D03-B9554AD4E3F2}" type="presOf" srcId="{DA45F883-8DC9-47E0-8699-36D9E402CAA0}" destId="{4E3C1424-C30B-4F96-83E5-ED3DAA812A4F}" srcOrd="0" destOrd="0" presId="urn:microsoft.com/office/officeart/2005/8/layout/hList1"/>
    <dgm:cxn modelId="{9325F1A6-893A-4ADC-BCA4-0C2BB6DD81EA}" type="presOf" srcId="{957D88AC-DA56-46AF-9188-E34AFBC2DA7C}" destId="{4E3C1424-C30B-4F96-83E5-ED3DAA812A4F}" srcOrd="0" destOrd="1" presId="urn:microsoft.com/office/officeart/2005/8/layout/hList1"/>
    <dgm:cxn modelId="{AF8528B5-E816-456C-B373-FEEAAD230C49}" srcId="{277C3C5A-DD0B-4301-ADB9-9FBA1F7585F8}" destId="{E021953C-85DA-493E-9136-BA481F208B15}" srcOrd="0" destOrd="0" parTransId="{455294FE-A552-4717-B852-ABF76CBAF497}" sibTransId="{0A916A0B-2BA3-4BE1-ABF7-FB7CD842C723}"/>
    <dgm:cxn modelId="{8CA31FBF-1004-4E28-BB65-EE9FC48B2D6B}" type="presOf" srcId="{E021953C-85DA-493E-9136-BA481F208B15}" destId="{E6CC5095-E51D-4AC1-995F-43E546E251A5}" srcOrd="0" destOrd="0" presId="urn:microsoft.com/office/officeart/2005/8/layout/hList1"/>
    <dgm:cxn modelId="{635766C1-5155-498D-BEE2-F39AE0FE0592}" type="presOf" srcId="{5D06512E-1E66-4BC7-B4A7-7B7BFDDFE749}" destId="{0F765D04-25A5-4FF3-8872-9CF9E3FB4F27}" srcOrd="0" destOrd="0" presId="urn:microsoft.com/office/officeart/2005/8/layout/hList1"/>
    <dgm:cxn modelId="{9B7D3AC8-B2F7-4826-9088-517496FCB024}" srcId="{AEDCECE3-E3DF-4846-918D-BE6D175A5ED3}" destId="{957D88AC-DA56-46AF-9188-E34AFBC2DA7C}" srcOrd="1" destOrd="0" parTransId="{ACD3318A-2F51-4349-8270-7A1C15658C29}" sibTransId="{B6DCEF4F-2351-4B1D-B52B-DE4F1B255163}"/>
    <dgm:cxn modelId="{9C8544C8-5A58-446F-A5CC-F647FA34654B}" type="presOf" srcId="{9EE2E6DD-82E5-4054-A320-CEADC209A27F}" destId="{7AE9C6CD-9B4E-4D52-B7C4-C5FA6A276A27}" srcOrd="0" destOrd="0" presId="urn:microsoft.com/office/officeart/2005/8/layout/hList1"/>
    <dgm:cxn modelId="{19C57AD2-23D0-47B6-B527-04B9E98396DA}" type="presOf" srcId="{277C3C5A-DD0B-4301-ADB9-9FBA1F7585F8}" destId="{A2623CCC-F473-40A0-9848-4A71DA863006}" srcOrd="0" destOrd="0" presId="urn:microsoft.com/office/officeart/2005/8/layout/hList1"/>
    <dgm:cxn modelId="{5B3E0FD4-F8A7-48A7-8A63-DCE97A457449}" type="presOf" srcId="{AEDCECE3-E3DF-4846-918D-BE6D175A5ED3}" destId="{34639BE1-41E6-4419-B4F6-400DD25E3F05}" srcOrd="0" destOrd="0" presId="urn:microsoft.com/office/officeart/2005/8/layout/hList1"/>
    <dgm:cxn modelId="{89EC28F2-18DD-4DAC-B60B-A19BB4FDC933}" srcId="{9EE2E6DD-82E5-4054-A320-CEADC209A27F}" destId="{5D06512E-1E66-4BC7-B4A7-7B7BFDDFE749}" srcOrd="2" destOrd="0" parTransId="{3B29E804-0173-4C25-A8AD-29180FBBBBA3}" sibTransId="{BEE4BD76-1F87-4CB2-ADBA-1BC0E317A359}"/>
    <dgm:cxn modelId="{9C457DF7-D8A9-4BD1-A4D3-59B4D86BA4C6}" srcId="{277C3C5A-DD0B-4301-ADB9-9FBA1F7585F8}" destId="{335F79F9-ADCB-463D-9586-31EA47784356}" srcOrd="1" destOrd="0" parTransId="{316EF7E5-7908-413F-82A4-5555D56A1FC5}" sibTransId="{33D44625-9867-440D-81E0-3DC4B68E34F9}"/>
    <dgm:cxn modelId="{C263F2FD-A88B-4E09-B7DB-EF79ADA66EA5}" srcId="{5D06512E-1E66-4BC7-B4A7-7B7BFDDFE749}" destId="{9EA42190-7514-48DD-A6A9-34FBBABFA978}" srcOrd="0" destOrd="0" parTransId="{D3C32523-B672-4DD9-9710-82B1C0C6694E}" sibTransId="{F7EE378A-B377-4D5E-A2A1-939A908F11E9}"/>
    <dgm:cxn modelId="{ECF26F0A-FB2A-4021-8A40-923BDC52FCCC}" type="presParOf" srcId="{7AE9C6CD-9B4E-4D52-B7C4-C5FA6A276A27}" destId="{50713509-44FB-480B-A412-1EFDD5C6BD6D}" srcOrd="0" destOrd="0" presId="urn:microsoft.com/office/officeart/2005/8/layout/hList1"/>
    <dgm:cxn modelId="{C6BF2202-B6FD-46D0-A393-342F3179CBA4}" type="presParOf" srcId="{50713509-44FB-480B-A412-1EFDD5C6BD6D}" destId="{34639BE1-41E6-4419-B4F6-400DD25E3F05}" srcOrd="0" destOrd="0" presId="urn:microsoft.com/office/officeart/2005/8/layout/hList1"/>
    <dgm:cxn modelId="{995E241F-19C4-4D3C-9424-A21945DE84E1}" type="presParOf" srcId="{50713509-44FB-480B-A412-1EFDD5C6BD6D}" destId="{4E3C1424-C30B-4F96-83E5-ED3DAA812A4F}" srcOrd="1" destOrd="0" presId="urn:microsoft.com/office/officeart/2005/8/layout/hList1"/>
    <dgm:cxn modelId="{6AFC4D61-04F2-4C70-88F0-490247F39602}" type="presParOf" srcId="{7AE9C6CD-9B4E-4D52-B7C4-C5FA6A276A27}" destId="{1F303AB2-308F-4200-A00C-33B40E6AEE13}" srcOrd="1" destOrd="0" presId="urn:microsoft.com/office/officeart/2005/8/layout/hList1"/>
    <dgm:cxn modelId="{AC5EC7CB-9A70-4EEB-A7B6-F87240321393}" type="presParOf" srcId="{7AE9C6CD-9B4E-4D52-B7C4-C5FA6A276A27}" destId="{FEEC8983-C30E-4E36-9E9D-05CC1B8237AB}" srcOrd="2" destOrd="0" presId="urn:microsoft.com/office/officeart/2005/8/layout/hList1"/>
    <dgm:cxn modelId="{DF27A58F-61D5-4EF5-8640-E615267314BD}" type="presParOf" srcId="{FEEC8983-C30E-4E36-9E9D-05CC1B8237AB}" destId="{A2623CCC-F473-40A0-9848-4A71DA863006}" srcOrd="0" destOrd="0" presId="urn:microsoft.com/office/officeart/2005/8/layout/hList1"/>
    <dgm:cxn modelId="{369ACA3F-D48A-4E69-9AFD-29329CBBE463}" type="presParOf" srcId="{FEEC8983-C30E-4E36-9E9D-05CC1B8237AB}" destId="{E6CC5095-E51D-4AC1-995F-43E546E251A5}" srcOrd="1" destOrd="0" presId="urn:microsoft.com/office/officeart/2005/8/layout/hList1"/>
    <dgm:cxn modelId="{08D40152-6FC8-44D1-A415-109BBEF0BAF5}" type="presParOf" srcId="{7AE9C6CD-9B4E-4D52-B7C4-C5FA6A276A27}" destId="{8303B5FC-3D00-4DC3-9846-4E0992BE90E6}" srcOrd="3" destOrd="0" presId="urn:microsoft.com/office/officeart/2005/8/layout/hList1"/>
    <dgm:cxn modelId="{1CF60CF5-7032-45AA-BE0B-7A1A1A2FEAA3}" type="presParOf" srcId="{7AE9C6CD-9B4E-4D52-B7C4-C5FA6A276A27}" destId="{F3449B9F-497A-4CBE-91DF-3221E5D8BCF9}" srcOrd="4" destOrd="0" presId="urn:microsoft.com/office/officeart/2005/8/layout/hList1"/>
    <dgm:cxn modelId="{EEE106A5-4C52-480D-9FAC-27DD52EF0CA1}" type="presParOf" srcId="{F3449B9F-497A-4CBE-91DF-3221E5D8BCF9}" destId="{0F765D04-25A5-4FF3-8872-9CF9E3FB4F27}" srcOrd="0" destOrd="0" presId="urn:microsoft.com/office/officeart/2005/8/layout/hList1"/>
    <dgm:cxn modelId="{92464AF5-5CF4-4624-B8BD-030AF649A409}" type="presParOf" srcId="{F3449B9F-497A-4CBE-91DF-3221E5D8BCF9}" destId="{4FF67015-B00B-48DF-BA50-7CEA03922EA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5BB88-9F72-4BAC-8E7A-6861CBE5ADD4}">
      <dsp:nvSpPr>
        <dsp:cNvPr id="0" name=""/>
        <dsp:cNvSpPr/>
      </dsp:nvSpPr>
      <dsp:spPr>
        <a:xfrm>
          <a:off x="0" y="356756"/>
          <a:ext cx="3574108" cy="190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90" tIns="458216" rIns="27739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if we observe a credit score of 700?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if we observe a PD of 12%?</a:t>
          </a:r>
        </a:p>
      </dsp:txBody>
      <dsp:txXfrm>
        <a:off x="0" y="356756"/>
        <a:ext cx="3574108" cy="1905750"/>
      </dsp:txXfrm>
    </dsp:sp>
    <dsp:sp modelId="{83832894-3A52-438C-A1D6-8CE9CF11A1E1}">
      <dsp:nvSpPr>
        <dsp:cNvPr id="0" name=""/>
        <dsp:cNvSpPr/>
      </dsp:nvSpPr>
      <dsp:spPr>
        <a:xfrm>
          <a:off x="178705" y="32036"/>
          <a:ext cx="250187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565" tIns="0" rIns="9456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Predictive Models</a:t>
          </a:r>
        </a:p>
      </dsp:txBody>
      <dsp:txXfrm>
        <a:off x="210408" y="63739"/>
        <a:ext cx="2438469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3B782-78EE-42F2-9571-E354139CA33A}">
      <dsp:nvSpPr>
        <dsp:cNvPr id="0" name=""/>
        <dsp:cNvSpPr/>
      </dsp:nvSpPr>
      <dsp:spPr>
        <a:xfrm>
          <a:off x="0" y="364111"/>
          <a:ext cx="3574108" cy="23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90" tIns="499872" rIns="27739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 if we “intervene” on the Credit Score?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What’s the effect on the PD?</a:t>
          </a:r>
        </a:p>
      </dsp:txBody>
      <dsp:txXfrm>
        <a:off x="0" y="364111"/>
        <a:ext cx="3574108" cy="2381400"/>
      </dsp:txXfrm>
    </dsp:sp>
    <dsp:sp modelId="{E7694C73-CE6F-40C6-B764-98951021BE84}">
      <dsp:nvSpPr>
        <dsp:cNvPr id="0" name=""/>
        <dsp:cNvSpPr/>
      </dsp:nvSpPr>
      <dsp:spPr>
        <a:xfrm>
          <a:off x="178705" y="9871"/>
          <a:ext cx="2501875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565" tIns="0" rIns="9456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Causal Models</a:t>
          </a:r>
        </a:p>
      </dsp:txBody>
      <dsp:txXfrm>
        <a:off x="213290" y="44456"/>
        <a:ext cx="2432705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45BB88-9F72-4BAC-8E7A-6861CBE5ADD4}">
      <dsp:nvSpPr>
        <dsp:cNvPr id="0" name=""/>
        <dsp:cNvSpPr/>
      </dsp:nvSpPr>
      <dsp:spPr>
        <a:xfrm>
          <a:off x="0" y="356756"/>
          <a:ext cx="3574108" cy="190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90" tIns="458216" rIns="27739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if we observe a credit limit of £25k?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What if we observe a PD of 9%?</a:t>
          </a:r>
        </a:p>
      </dsp:txBody>
      <dsp:txXfrm>
        <a:off x="0" y="356756"/>
        <a:ext cx="3574108" cy="1905750"/>
      </dsp:txXfrm>
    </dsp:sp>
    <dsp:sp modelId="{83832894-3A52-438C-A1D6-8CE9CF11A1E1}">
      <dsp:nvSpPr>
        <dsp:cNvPr id="0" name=""/>
        <dsp:cNvSpPr/>
      </dsp:nvSpPr>
      <dsp:spPr>
        <a:xfrm>
          <a:off x="178705" y="32036"/>
          <a:ext cx="2501875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565" tIns="0" rIns="9456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Predictive Models</a:t>
          </a:r>
        </a:p>
      </dsp:txBody>
      <dsp:txXfrm>
        <a:off x="210408" y="63739"/>
        <a:ext cx="2438469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3B782-78EE-42F2-9571-E354139CA33A}">
      <dsp:nvSpPr>
        <dsp:cNvPr id="0" name=""/>
        <dsp:cNvSpPr/>
      </dsp:nvSpPr>
      <dsp:spPr>
        <a:xfrm>
          <a:off x="0" y="364111"/>
          <a:ext cx="3574108" cy="2381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90" tIns="499872" rIns="277390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 if we “intervene” on Credit Limit?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What’s the </a:t>
          </a:r>
          <a:r>
            <a:rPr lang="en-GB" sz="2400" i="1" kern="1200" dirty="0"/>
            <a:t>causal</a:t>
          </a:r>
          <a:r>
            <a:rPr lang="en-GB" sz="2400" kern="1200" dirty="0"/>
            <a:t> </a:t>
          </a:r>
          <a:r>
            <a:rPr lang="en-GB" sz="2400" i="0" kern="1200" dirty="0"/>
            <a:t>effect</a:t>
          </a:r>
          <a:r>
            <a:rPr lang="en-GB" sz="2400" kern="1200" dirty="0"/>
            <a:t> on the PD?</a:t>
          </a:r>
        </a:p>
      </dsp:txBody>
      <dsp:txXfrm>
        <a:off x="0" y="364111"/>
        <a:ext cx="3574108" cy="2381400"/>
      </dsp:txXfrm>
    </dsp:sp>
    <dsp:sp modelId="{E7694C73-CE6F-40C6-B764-98951021BE84}">
      <dsp:nvSpPr>
        <dsp:cNvPr id="0" name=""/>
        <dsp:cNvSpPr/>
      </dsp:nvSpPr>
      <dsp:spPr>
        <a:xfrm>
          <a:off x="178705" y="9871"/>
          <a:ext cx="2501875" cy="708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565" tIns="0" rIns="9456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Causal Models</a:t>
          </a:r>
        </a:p>
      </dsp:txBody>
      <dsp:txXfrm>
        <a:off x="213290" y="44456"/>
        <a:ext cx="2432705" cy="639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FEC53-287A-423C-8810-4FDE5C9BD746}">
      <dsp:nvSpPr>
        <dsp:cNvPr id="0" name=""/>
        <dsp:cNvSpPr/>
      </dsp:nvSpPr>
      <dsp:spPr>
        <a:xfrm>
          <a:off x="1648" y="59463"/>
          <a:ext cx="678293" cy="678293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D506A-BC0A-4060-8A26-086C71C8A40A}">
      <dsp:nvSpPr>
        <dsp:cNvPr id="0" name=""/>
        <dsp:cNvSpPr/>
      </dsp:nvSpPr>
      <dsp:spPr>
        <a:xfrm>
          <a:off x="69477" y="127292"/>
          <a:ext cx="542634" cy="542634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B4325-3F19-4FC8-A73F-665B0844CD1B}">
      <dsp:nvSpPr>
        <dsp:cNvPr id="0" name=""/>
        <dsp:cNvSpPr/>
      </dsp:nvSpPr>
      <dsp:spPr>
        <a:xfrm rot="16200000">
          <a:off x="-778389" y="1585623"/>
          <a:ext cx="1967051" cy="4069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</dsp:txBody>
      <dsp:txXfrm>
        <a:off x="-778389" y="1585623"/>
        <a:ext cx="1967051" cy="406976"/>
      </dsp:txXfrm>
    </dsp:sp>
    <dsp:sp modelId="{AAF1020B-F328-4517-8C2C-D0AA21B0C782}">
      <dsp:nvSpPr>
        <dsp:cNvPr id="0" name=""/>
        <dsp:cNvSpPr/>
      </dsp:nvSpPr>
      <dsp:spPr>
        <a:xfrm>
          <a:off x="476453" y="59463"/>
          <a:ext cx="3120760" cy="2713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Learn a causal Graph while fitting a neural network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Expose the learned graph to SMEs and allow them to modify it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Inject the graph back into the NN</a:t>
          </a:r>
        </a:p>
      </dsp:txBody>
      <dsp:txXfrm>
        <a:off x="476453" y="59463"/>
        <a:ext cx="3120760" cy="27131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FEC53-287A-423C-8810-4FDE5C9BD746}">
      <dsp:nvSpPr>
        <dsp:cNvPr id="0" name=""/>
        <dsp:cNvSpPr/>
      </dsp:nvSpPr>
      <dsp:spPr>
        <a:xfrm>
          <a:off x="1219" y="1382"/>
          <a:ext cx="707333" cy="7073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D506A-BC0A-4060-8A26-086C71C8A40A}">
      <dsp:nvSpPr>
        <dsp:cNvPr id="0" name=""/>
        <dsp:cNvSpPr/>
      </dsp:nvSpPr>
      <dsp:spPr>
        <a:xfrm>
          <a:off x="71953" y="72116"/>
          <a:ext cx="565866" cy="5658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B4325-3F19-4FC8-A73F-665B0844CD1B}">
      <dsp:nvSpPr>
        <dsp:cNvPr id="0" name=""/>
        <dsp:cNvSpPr/>
      </dsp:nvSpPr>
      <dsp:spPr>
        <a:xfrm rot="16200000">
          <a:off x="-812213" y="1592883"/>
          <a:ext cx="2051267" cy="42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</dsp:txBody>
      <dsp:txXfrm>
        <a:off x="-812213" y="1592883"/>
        <a:ext cx="2051267" cy="424400"/>
      </dsp:txXfrm>
    </dsp:sp>
    <dsp:sp modelId="{AAF1020B-F328-4517-8C2C-D0AA21B0C782}">
      <dsp:nvSpPr>
        <dsp:cNvPr id="0" name=""/>
        <dsp:cNvSpPr/>
      </dsp:nvSpPr>
      <dsp:spPr>
        <a:xfrm>
          <a:off x="496353" y="1382"/>
          <a:ext cx="3101289" cy="282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Represent DAGs and d-Separation as a debate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Allow external knowledge to be input into the framework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Guarantee consistency of output DAG with a subset of the input</a:t>
          </a:r>
        </a:p>
      </dsp:txBody>
      <dsp:txXfrm>
        <a:off x="496353" y="1382"/>
        <a:ext cx="3101289" cy="2829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FEC53-287A-423C-8810-4FDE5C9BD746}">
      <dsp:nvSpPr>
        <dsp:cNvPr id="0" name=""/>
        <dsp:cNvSpPr/>
      </dsp:nvSpPr>
      <dsp:spPr>
        <a:xfrm>
          <a:off x="2013" y="1382"/>
          <a:ext cx="707333" cy="707333"/>
        </a:xfrm>
        <a:prstGeom prst="chord">
          <a:avLst>
            <a:gd name="adj1" fmla="val 4800000"/>
            <a:gd name="adj2" fmla="val 1680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0D506A-BC0A-4060-8A26-086C71C8A40A}">
      <dsp:nvSpPr>
        <dsp:cNvPr id="0" name=""/>
        <dsp:cNvSpPr/>
      </dsp:nvSpPr>
      <dsp:spPr>
        <a:xfrm>
          <a:off x="72746" y="72116"/>
          <a:ext cx="565866" cy="565866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6B4325-3F19-4FC8-A73F-665B0844CD1B}">
      <dsp:nvSpPr>
        <dsp:cNvPr id="0" name=""/>
        <dsp:cNvSpPr/>
      </dsp:nvSpPr>
      <dsp:spPr>
        <a:xfrm rot="16200000">
          <a:off x="-811420" y="1592883"/>
          <a:ext cx="2051267" cy="424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600" b="1" kern="1200" dirty="0"/>
        </a:p>
      </dsp:txBody>
      <dsp:txXfrm>
        <a:off x="-811420" y="1592883"/>
        <a:ext cx="2051267" cy="424400"/>
      </dsp:txXfrm>
    </dsp:sp>
    <dsp:sp modelId="{AAF1020B-F328-4517-8C2C-D0AA21B0C782}">
      <dsp:nvSpPr>
        <dsp:cNvPr id="0" name=""/>
        <dsp:cNvSpPr/>
      </dsp:nvSpPr>
      <dsp:spPr>
        <a:xfrm>
          <a:off x="497146" y="1382"/>
          <a:ext cx="3101289" cy="28293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ts val="600"/>
            </a:spcAft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endParaRPr lang="en-GB" sz="1600" kern="1200" dirty="0"/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Learn a causal graph with asymptotic guarantees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Identify colliders given a skeleton using Shapley Values</a:t>
          </a:r>
        </a:p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ts val="1800"/>
            </a:spcAft>
            <a:buFont typeface="+mj-lt"/>
            <a:buNone/>
          </a:pPr>
          <a:r>
            <a:rPr lang="en-GB" sz="1600" kern="1200" dirty="0"/>
            <a:t>Embed the decision rule into the PC algorithm</a:t>
          </a:r>
        </a:p>
      </dsp:txBody>
      <dsp:txXfrm>
        <a:off x="497146" y="1382"/>
        <a:ext cx="3101289" cy="28293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639BE1-41E6-4419-B4F6-400DD25E3F05}">
      <dsp:nvSpPr>
        <dsp:cNvPr id="0" name=""/>
        <dsp:cNvSpPr/>
      </dsp:nvSpPr>
      <dsp:spPr>
        <a:xfrm>
          <a:off x="3606" y="339398"/>
          <a:ext cx="3516436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Contestable</a:t>
          </a:r>
          <a:r>
            <a:rPr lang="en-GB" sz="2700" kern="1200" baseline="0" dirty="0"/>
            <a:t> NN</a:t>
          </a:r>
          <a:endParaRPr lang="en-GB" sz="2700" kern="1200" dirty="0"/>
        </a:p>
      </dsp:txBody>
      <dsp:txXfrm>
        <a:off x="3606" y="339398"/>
        <a:ext cx="3516436" cy="777600"/>
      </dsp:txXfrm>
    </dsp:sp>
    <dsp:sp modelId="{4E3C1424-C30B-4F96-83E5-ED3DAA812A4F}">
      <dsp:nvSpPr>
        <dsp:cNvPr id="0" name=""/>
        <dsp:cNvSpPr/>
      </dsp:nvSpPr>
      <dsp:spPr>
        <a:xfrm>
          <a:off x="3606" y="1116998"/>
          <a:ext cx="3516436" cy="34092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1"/>
              </a:solidFill>
            </a:rPr>
            <a:t>Method &amp; Process to align NNs to SMEs’ causal view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3"/>
              </a:solidFill>
            </a:rPr>
            <a:t>Future: human studies, indirect effects, counterfactual reasoning</a:t>
          </a:r>
        </a:p>
      </dsp:txBody>
      <dsp:txXfrm>
        <a:off x="3606" y="1116998"/>
        <a:ext cx="3516436" cy="3409289"/>
      </dsp:txXfrm>
    </dsp:sp>
    <dsp:sp modelId="{A2623CCC-F473-40A0-9848-4A71DA863006}">
      <dsp:nvSpPr>
        <dsp:cNvPr id="0" name=""/>
        <dsp:cNvSpPr/>
      </dsp:nvSpPr>
      <dsp:spPr>
        <a:xfrm>
          <a:off x="4012344" y="339398"/>
          <a:ext cx="3516436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Shapley-PC</a:t>
          </a:r>
        </a:p>
      </dsp:txBody>
      <dsp:txXfrm>
        <a:off x="4012344" y="339398"/>
        <a:ext cx="3516436" cy="777600"/>
      </dsp:txXfrm>
    </dsp:sp>
    <dsp:sp modelId="{E6CC5095-E51D-4AC1-995F-43E546E251A5}">
      <dsp:nvSpPr>
        <dsp:cNvPr id="0" name=""/>
        <dsp:cNvSpPr/>
      </dsp:nvSpPr>
      <dsp:spPr>
        <a:xfrm>
          <a:off x="4012344" y="1116998"/>
          <a:ext cx="3516436" cy="34092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1"/>
              </a:solidFill>
            </a:rPr>
            <a:t>Method to improve robustness of causal discovery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3"/>
              </a:solidFill>
            </a:rPr>
            <a:t>Future: extend to other phases of PC, handle latent confounders, and score methods</a:t>
          </a:r>
        </a:p>
      </dsp:txBody>
      <dsp:txXfrm>
        <a:off x="4012344" y="1116998"/>
        <a:ext cx="3516436" cy="3409289"/>
      </dsp:txXfrm>
    </dsp:sp>
    <dsp:sp modelId="{0F765D04-25A5-4FF3-8872-9CF9E3FB4F27}">
      <dsp:nvSpPr>
        <dsp:cNvPr id="0" name=""/>
        <dsp:cNvSpPr/>
      </dsp:nvSpPr>
      <dsp:spPr>
        <a:xfrm>
          <a:off x="8021081" y="339398"/>
          <a:ext cx="3516436" cy="777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Causal ABA</a:t>
          </a:r>
        </a:p>
      </dsp:txBody>
      <dsp:txXfrm>
        <a:off x="8021081" y="339398"/>
        <a:ext cx="3516436" cy="777600"/>
      </dsp:txXfrm>
    </dsp:sp>
    <dsp:sp modelId="{4FF67015-B00B-48DF-BA50-7CEA03922EAB}">
      <dsp:nvSpPr>
        <dsp:cNvPr id="0" name=""/>
        <dsp:cNvSpPr/>
      </dsp:nvSpPr>
      <dsp:spPr>
        <a:xfrm>
          <a:off x="8021081" y="1116998"/>
          <a:ext cx="3516436" cy="34092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1"/>
              </a:solidFill>
            </a:rPr>
            <a:t>Method to increase consistency guarantees and allow contestability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700" kern="1200" dirty="0">
              <a:solidFill>
                <a:schemeClr val="accent3"/>
              </a:solidFill>
            </a:rPr>
            <a:t>Future: scalability, latent confounders, human studies</a:t>
          </a:r>
          <a:endParaRPr lang="en-GB" sz="2700" kern="1200" dirty="0"/>
        </a:p>
      </dsp:txBody>
      <dsp:txXfrm>
        <a:off x="8021081" y="1116998"/>
        <a:ext cx="3516436" cy="3409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D2A8-8F95-47C2-ABE1-A779F5A43C98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663E2-27CE-4C79-91D3-7F5C4262D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5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7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9143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C53F61BD-18EB-B863-761D-89639D8806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03334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46384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800" y="1394619"/>
            <a:ext cx="11540763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B454FF-7060-E11B-6122-C9D16BC060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26107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19597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32" y="252000"/>
            <a:ext cx="11541025" cy="378044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232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3325" y="1394619"/>
            <a:ext cx="5583238" cy="486648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5619CB-8093-9292-D19B-3E145BB563F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74776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7560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6366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23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96397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66562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B1273F-0B9B-4FDD-4203-5D0C87B419D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624803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0667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C3CC0732-2E95-AE1D-13E5-F7FFC7BB0E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26487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098037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and Caption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223E2-CB33-A043-EFAE-5E5920ABF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07086-8168-2FFB-8A6A-847C21CE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BF319C-1022-A0DE-5680-6E6F7A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A01DCF-BF44-5758-3698-4817118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DDBB1C-FCE2-459F-CD23-42AF9E16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4B46C-0DDC-167C-514E-EB0FCC3E4B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354167-3149-957E-9D9F-B30D0401417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429000"/>
            <a:ext cx="3600000" cy="2832100"/>
          </a:xfrm>
        </p:spPr>
        <p:txBody>
          <a:bodyPr/>
          <a:lstStyle>
            <a:lvl1pPr rtl="0">
              <a:defRPr sz="1800"/>
            </a:lvl1pPr>
            <a:lvl2pPr rtl="0">
              <a:defRPr sz="1800"/>
            </a:lvl2pPr>
            <a:lvl3pPr rtl="0">
              <a:defRPr sz="1800"/>
            </a:lvl3pPr>
            <a:lvl4pPr rtl="0">
              <a:defRPr sz="1800"/>
            </a:lvl4pPr>
            <a:lvl5pPr rtl="0"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7AD979-9E36-27D3-D861-472A37C9BD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18490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BA925AEF-9705-43FC-B311-1B9A5C87248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6876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1EBAC93-1C14-C84A-FF75-AC90D6C8A8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235261" y="1394619"/>
            <a:ext cx="3600000" cy="183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6EB687B-5D2E-6018-5C19-6211E4ADBA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423154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34480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7539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819"/>
            <a:ext cx="9984000" cy="5933281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0192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41CF-A3E3-C272-C94C-947AC89C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2" y="327025"/>
            <a:ext cx="9984000" cy="5934075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080FA7-D3DB-DCE0-62D3-E92CDF5E1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FF8CC-E316-E641-C9CE-DF3DAA8A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5865-014C-FA86-09B0-6C05A0B6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8D6E0-472D-9B14-F3A6-BC2F23E87040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46774957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36960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925788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21AD4-68E5-D832-D55C-9ACFCD153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EA1B-04BA-0493-81EB-3E7823E19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2947-0466-77E3-9884-7FFF54F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5A24D7B-41EB-9794-42AE-564F6680E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4EAC6AD-293C-6C12-F9F6-48F5FCB0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75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680361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FEE2EA-C029-0AE3-B18F-CB5D823C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AA3B-FC1A-1DAF-C282-4ED6FC740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A0A1-4076-F926-D730-16EF8BBD7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70A2-A3C6-29D0-1DEB-4D8F9283B18B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E2710C7-980D-1529-A1C4-D0B914429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25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609BCD-EF9A-DF89-AAD2-167090C57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725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399523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4">
            <a:extLst>
              <a:ext uri="{FF2B5EF4-FFF2-40B4-BE49-F238E27FC236}">
                <a16:creationId xmlns:a16="http://schemas.microsoft.com/office/drawing/2014/main" id="{0C35C447-372A-2538-9C02-9DA2222129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CFF1AFD2-F993-B30A-2282-C04F1F65A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2F13F474-91EA-0185-733B-62682BD9F6E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87072C05-B626-BAF9-5316-96EAB02420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C6EA6C6-1057-DAC8-2609-B6EB51B723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4E258757-AB3A-DE10-FDFE-35B9588E9C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74360D36-2B50-3114-9CB9-4BEE96BCCE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1B032D16-0F2B-1DEC-D92A-ACAF24C07B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13923343-4541-4792-ADC5-E6333E98D3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802863CF-25C1-DECF-F640-C736ECDB9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623E9086-C2CE-8088-D447-C484543077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522D6F08-46E5-5EA7-E3A2-67645E5C7D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68972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3963589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206395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2399BF-03C9-B24E-A780-BE7CD263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558367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D02234B-F0AA-AEA6-E636-52276BDE0E8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558367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D7AD65-3E40-A55B-332E-BB6300B58F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5800" y="1394619"/>
            <a:ext cx="558367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90AF79-7BDC-6C86-6328-5E1E4E4A08B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77332222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653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690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22200" y="327819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20BEAE3-D117-6A35-4CA0-AD8A32FA8A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588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A380118A-A6AE-E8BE-5470-901DF79D51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2200" y="3336100"/>
            <a:ext cx="3744000" cy="2925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2611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0496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8468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ine Images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1394619"/>
            <a:ext cx="3600000" cy="48664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920982-7B93-FD28-69A5-DDD95FFDB9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588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4F7D26A6-576F-735A-7429-EDF64293F6F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804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CAACF40-E2EE-B805-06BA-00FF4664A1A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3600000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0D226BA-B259-18A4-2510-39AFB57E0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3600000" cy="37804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3BF8A661-BC32-12AC-2F2D-D852D8FEEC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0200" y="327028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424D9351-99D0-9E5B-7115-9BACEF47F4E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75880" y="2331064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1A1E6C-1250-255D-C128-8D998573C34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83804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707F7AF8-8070-56D1-C887-AB07C4710C1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00200" y="23310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CCCE168-E156-6A02-DEEC-8F9AC2E8B01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7588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935D5F28-4EFB-7DB6-B73E-ECA9F671D62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3804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EBE80ECC-3276-2379-3DA7-E599F908B3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400200" y="4335100"/>
            <a:ext cx="2466000" cy="1926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54154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955305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14C7637-5E21-BDDB-D675-718E58535D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7B56D4-851E-7242-EAB1-CD5B53E8B9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25FF1F4-36F0-A184-7B99-8F5F4A49C8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198715B-A90B-9B06-A055-401A84B092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9D2E04D5-A2EE-135D-A8C9-6E695F9BCF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8CE0DC1F-799B-3F7A-3A71-D20337A474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E8EAEE22-055F-6869-D50D-D9C8C9082FD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EADAC67C-850F-96D3-0962-09E1B4CC3E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83187A0-2E68-170D-55EF-0FA20E7A75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AE7C5DD9-4903-8E37-9C71-518439271A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64018343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232" y="327819"/>
            <a:ext cx="558323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146EC-D096-3118-B564-94943B4AAE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8087009-76FB-8577-E442-4BA57C9BC4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90831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97450929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785877609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084216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45BD5-0640-F2F6-890F-9A43357F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6E09A-8977-E57B-72B5-46534AF8C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44FC8-3717-4FAD-3024-9B9DB6074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E7D2B8-AE4F-2293-866D-13361A0A4A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1761" y="327819"/>
            <a:ext cx="5574008" cy="593328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E9D81BEA-7EB3-2BC8-30E0-0E8C91FA23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09D4F2-8CDC-D853-BB4E-3D1330CD34A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6593" y="328613"/>
            <a:ext cx="5583670" cy="59324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an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7827781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30675283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11599155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956E3-49F4-0F54-ECD1-833CCCC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47AF09-A289-B391-8698-2A6786771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67CF9-6C56-BF00-C251-8AA14203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32" y="327819"/>
            <a:ext cx="11541025" cy="593328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94B053A-20C0-FAD5-8DBE-F33035C94A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2057" y="6393657"/>
            <a:ext cx="2743200" cy="137319"/>
          </a:xfrm>
        </p:spPr>
        <p:txBody>
          <a:bodyPr/>
          <a:lstStyle>
            <a:lvl1pPr>
              <a:defRPr sz="850">
                <a:solidFill>
                  <a:schemeClr val="accent1"/>
                </a:solidFill>
              </a:defRPr>
            </a:lvl1pPr>
            <a:lvl2pPr>
              <a:defRPr sz="850">
                <a:solidFill>
                  <a:schemeClr val="accent1"/>
                </a:solidFill>
              </a:defRPr>
            </a:lvl2pPr>
            <a:lvl3pPr>
              <a:defRPr sz="850">
                <a:solidFill>
                  <a:schemeClr val="accent1"/>
                </a:solidFill>
              </a:defRPr>
            </a:lvl3pPr>
            <a:lvl4pPr>
              <a:defRPr sz="850">
                <a:solidFill>
                  <a:schemeClr val="accent1"/>
                </a:solidFill>
              </a:defRPr>
            </a:lvl4pPr>
            <a:lvl5pPr>
              <a:defRPr sz="85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Image caption goes here</a:t>
            </a:r>
          </a:p>
        </p:txBody>
      </p:sp>
    </p:spTree>
    <p:extLst>
      <p:ext uri="{BB962C8B-B14F-4D97-AF65-F5344CB8AC3E}">
        <p14:creationId xmlns:p14="http://schemas.microsoft.com/office/powerpoint/2010/main" val="285968501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54C307-7FD2-615A-261A-9396C9B3C6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"/>
            <a:ext cx="12193489" cy="6857999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33404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14899905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98F30683-44FB-4995-47C3-43A7DE5523C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7A24E86-91AA-6A9B-314A-752B77481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879B37A-F4A9-2DDA-3FC3-9FC52384AE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3DABC58-132F-2F2F-EB5B-78B30A3D44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DFE51362-844C-B4F1-1A83-A287F312E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0F57AAB-C462-6A3A-9686-048341EA78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A0D371A-82CE-1829-AA32-FB790C7A60A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A0DE082-4D8F-8158-56B4-AF85C4A0FA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0CFB56-59E9-38CF-519A-B532B32547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FB5434B5-DD4C-F988-6EBA-085A7DD494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9144000" cy="1847942"/>
          </a:xfrm>
        </p:spPr>
        <p:txBody>
          <a:bodyPr anchor="b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E34748E-CBEF-26E7-AB9F-696FA5D599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71" y="4383000"/>
            <a:ext cx="9144000" cy="1322348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1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8079AE91-4ABF-A9AC-DD3E-25CF3D141B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2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999913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658548261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98C9DEC1-150C-501B-2DF1-6E2CB499B66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  <a:solidFill>
            <a:schemeClr val="accent1"/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39A89AD-BEB6-79FD-8F05-4DF88E68FE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733ED1C0-423D-3BA1-7D76-5AD063DB496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24321CB6-88B2-41D3-45AD-465FCCF9FF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8DF50ED-77B5-2CCB-445E-BE59A7464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E46F43E-7289-80AB-2776-B413EE27ED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82D5C3-8445-8837-27CE-3B93EA4FA45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2D962E7C-3E08-D166-19E4-74C4922787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F4041540-D57A-59CB-04E7-A52B58E1F1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11696665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8F1E4B3C-5470-00F2-B8CB-BB4906CF439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D7A316D-6FA6-8EBE-A7B4-43071E70A86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11C06CEA-028D-9197-2DEF-67878595AE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DEA93E8D-A827-0EF8-FC25-4EDF7B194E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F359F29-A6DD-FD4C-F807-701DEA41EDF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468BF6B-AEBB-4CAA-244D-9EBE80B9A1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C60AC05-547F-FA65-604E-4ED4912EA9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632E58E-1400-1E6E-BB60-7A9B794F41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4D65D159-581D-F29B-BBD4-C1C5BACCEE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425010597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3A87AD45-2D2F-D96C-947C-BAE35BFEBEE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11536292" cy="1272297"/>
            <a:chOff x="0" y="3473"/>
            <a:chExt cx="15360" cy="1694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EDC35F-4F2D-B2A7-1ECD-0CF19D1AD2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97F4776F-4E5E-13DF-F11A-A6808FFFC9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BA993AE1-6A24-5C17-7FE2-A16589D9C4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A87F8EF-CDAD-15A2-A361-88921E1CAF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E90186DB-2300-A8AA-8FAD-2C609649A6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31922286-E237-1114-3A54-E1731611D66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1B4DA78C-0EF6-B05D-F2D2-EFEDA343E3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00F92FE-6EB2-0D0E-BFC9-559AD1E7A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121612589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E1CB8A6-5DB1-3B99-A9F8-9597AF152C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18191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459D86-11D8-7A68-1B53-2B86FE4F7E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818450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B9815FA8-AE01-67BC-5B0D-996D4CDAD1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  <a:solidFill>
            <a:schemeClr val="accent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FB1AA775-4CCE-276F-2BCF-CDB5A9211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D0FDD9D0-D471-8D20-94AE-C3BC73F88F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CD6C2A08-9069-9582-5D59-A51210F8CB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10C2D08-4FE4-C1FC-5226-E7A45B13D6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8010D1AF-A77E-06AA-9B05-D1DD5EE8309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8B53AE0-4719-5655-6BA0-0E7E9ECB8E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AD6D1E9-D44F-9A59-4CB4-033C25A77D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58ED361-0E2C-77F6-2830-FBB60D7464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374EB628-65B8-A8C0-3304-77AF961E91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17005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338719"/>
            <a:ext cx="9144000" cy="1828406"/>
          </a:xfrm>
        </p:spPr>
        <p:txBody>
          <a:bodyPr anchor="t"/>
          <a:lstStyle>
            <a:lvl1pPr algn="l"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9CC1682-CCAA-5EE1-585E-F7C4434F1C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30271" y="327819"/>
            <a:ext cx="3972600" cy="438124"/>
            <a:chOff x="0" y="3473"/>
            <a:chExt cx="15360" cy="1694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70403FB-3386-A0FE-3E9D-A2925EF0E8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61" y="3473"/>
              <a:ext cx="1099" cy="1694"/>
            </a:xfrm>
            <a:custGeom>
              <a:avLst/>
              <a:gdLst>
                <a:gd name="T0" fmla="*/ 0 w 1099"/>
                <a:gd name="T1" fmla="*/ 0 h 1694"/>
                <a:gd name="T2" fmla="*/ 0 w 1099"/>
                <a:gd name="T3" fmla="*/ 1694 h 1694"/>
                <a:gd name="T4" fmla="*/ 1099 w 1099"/>
                <a:gd name="T5" fmla="*/ 1694 h 1694"/>
                <a:gd name="T6" fmla="*/ 1099 w 1099"/>
                <a:gd name="T7" fmla="*/ 1397 h 1694"/>
                <a:gd name="T8" fmla="*/ 319 w 1099"/>
                <a:gd name="T9" fmla="*/ 1397 h 1694"/>
                <a:gd name="T10" fmla="*/ 319 w 1099"/>
                <a:gd name="T11" fmla="*/ 0 h 1694"/>
                <a:gd name="T12" fmla="*/ 0 w 1099"/>
                <a:gd name="T13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9" h="1694">
                  <a:moveTo>
                    <a:pt x="0" y="0"/>
                  </a:moveTo>
                  <a:lnTo>
                    <a:pt x="0" y="1694"/>
                  </a:lnTo>
                  <a:lnTo>
                    <a:pt x="1099" y="1694"/>
                  </a:lnTo>
                  <a:lnTo>
                    <a:pt x="1099" y="1397"/>
                  </a:lnTo>
                  <a:lnTo>
                    <a:pt x="319" y="1397"/>
                  </a:lnTo>
                  <a:lnTo>
                    <a:pt x="31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2CDC1DE-179E-04D4-B493-BF069DE85D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2002" y="3473"/>
              <a:ext cx="1535" cy="1694"/>
            </a:xfrm>
            <a:custGeom>
              <a:avLst/>
              <a:gdLst>
                <a:gd name="T0" fmla="*/ 556 w 1535"/>
                <a:gd name="T1" fmla="*/ 0 h 1694"/>
                <a:gd name="T2" fmla="*/ 0 w 1535"/>
                <a:gd name="T3" fmla="*/ 1694 h 1694"/>
                <a:gd name="T4" fmla="*/ 337 w 1535"/>
                <a:gd name="T5" fmla="*/ 1694 h 1694"/>
                <a:gd name="T6" fmla="*/ 453 w 1535"/>
                <a:gd name="T7" fmla="*/ 1321 h 1694"/>
                <a:gd name="T8" fmla="*/ 1083 w 1535"/>
                <a:gd name="T9" fmla="*/ 1321 h 1694"/>
                <a:gd name="T10" fmla="*/ 1197 w 1535"/>
                <a:gd name="T11" fmla="*/ 1694 h 1694"/>
                <a:gd name="T12" fmla="*/ 1535 w 1535"/>
                <a:gd name="T13" fmla="*/ 1694 h 1694"/>
                <a:gd name="T14" fmla="*/ 978 w 1535"/>
                <a:gd name="T15" fmla="*/ 0 h 1694"/>
                <a:gd name="T16" fmla="*/ 556 w 1535"/>
                <a:gd name="T17" fmla="*/ 0 h 1694"/>
                <a:gd name="T18" fmla="*/ 768 w 1535"/>
                <a:gd name="T19" fmla="*/ 301 h 1694"/>
                <a:gd name="T20" fmla="*/ 998 w 1535"/>
                <a:gd name="T21" fmla="*/ 1048 h 1694"/>
                <a:gd name="T22" fmla="*/ 536 w 1535"/>
                <a:gd name="T23" fmla="*/ 1048 h 1694"/>
                <a:gd name="T24" fmla="*/ 768 w 1535"/>
                <a:gd name="T25" fmla="*/ 301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5" h="1694">
                  <a:moveTo>
                    <a:pt x="556" y="0"/>
                  </a:moveTo>
                  <a:lnTo>
                    <a:pt x="0" y="1694"/>
                  </a:lnTo>
                  <a:lnTo>
                    <a:pt x="337" y="1694"/>
                  </a:lnTo>
                  <a:lnTo>
                    <a:pt x="453" y="1321"/>
                  </a:lnTo>
                  <a:lnTo>
                    <a:pt x="1083" y="1321"/>
                  </a:lnTo>
                  <a:lnTo>
                    <a:pt x="1197" y="1694"/>
                  </a:lnTo>
                  <a:lnTo>
                    <a:pt x="1535" y="1694"/>
                  </a:lnTo>
                  <a:lnTo>
                    <a:pt x="978" y="0"/>
                  </a:lnTo>
                  <a:lnTo>
                    <a:pt x="556" y="0"/>
                  </a:lnTo>
                  <a:close/>
                  <a:moveTo>
                    <a:pt x="768" y="301"/>
                  </a:moveTo>
                  <a:lnTo>
                    <a:pt x="998" y="1048"/>
                  </a:lnTo>
                  <a:lnTo>
                    <a:pt x="536" y="1048"/>
                  </a:lnTo>
                  <a:lnTo>
                    <a:pt x="768" y="3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B9A68412-C85B-6332-8B98-2635795BBA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5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6 w 1113"/>
                <a:gd name="T5" fmla="*/ 297 h 1694"/>
                <a:gd name="T6" fmla="*/ 396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6 w 1113"/>
                <a:gd name="T17" fmla="*/ 1397 h 1694"/>
                <a:gd name="T18" fmla="*/ 716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6" y="297"/>
                  </a:lnTo>
                  <a:lnTo>
                    <a:pt x="396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6" y="1397"/>
                  </a:lnTo>
                  <a:lnTo>
                    <a:pt x="716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9ECB875-34C4-65FF-6CDA-1356F6BC76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263" y="3473"/>
              <a:ext cx="1317" cy="1694"/>
            </a:xfrm>
            <a:custGeom>
              <a:avLst/>
              <a:gdLst>
                <a:gd name="T0" fmla="*/ 884 w 932"/>
                <a:gd name="T1" fmla="*/ 372 h 1199"/>
                <a:gd name="T2" fmla="*/ 442 w 932"/>
                <a:gd name="T3" fmla="*/ 0 h 1199"/>
                <a:gd name="T4" fmla="*/ 0 w 932"/>
                <a:gd name="T5" fmla="*/ 0 h 1199"/>
                <a:gd name="T6" fmla="*/ 0 w 932"/>
                <a:gd name="T7" fmla="*/ 1199 h 1199"/>
                <a:gd name="T8" fmla="*/ 227 w 932"/>
                <a:gd name="T9" fmla="*/ 1199 h 1199"/>
                <a:gd name="T10" fmla="*/ 227 w 932"/>
                <a:gd name="T11" fmla="*/ 755 h 1199"/>
                <a:gd name="T12" fmla="*/ 418 w 932"/>
                <a:gd name="T13" fmla="*/ 755 h 1199"/>
                <a:gd name="T14" fmla="*/ 450 w 932"/>
                <a:gd name="T15" fmla="*/ 755 h 1199"/>
                <a:gd name="T16" fmla="*/ 681 w 932"/>
                <a:gd name="T17" fmla="*/ 1199 h 1199"/>
                <a:gd name="T18" fmla="*/ 932 w 932"/>
                <a:gd name="T19" fmla="*/ 1199 h 1199"/>
                <a:gd name="T20" fmla="*/ 676 w 932"/>
                <a:gd name="T21" fmla="*/ 707 h 1199"/>
                <a:gd name="T22" fmla="*/ 884 w 932"/>
                <a:gd name="T23" fmla="*/ 372 h 1199"/>
                <a:gd name="T24" fmla="*/ 645 w 932"/>
                <a:gd name="T25" fmla="*/ 372 h 1199"/>
                <a:gd name="T26" fmla="*/ 418 w 932"/>
                <a:gd name="T27" fmla="*/ 562 h 1199"/>
                <a:gd name="T28" fmla="*/ 227 w 932"/>
                <a:gd name="T29" fmla="*/ 562 h 1199"/>
                <a:gd name="T30" fmla="*/ 227 w 932"/>
                <a:gd name="T31" fmla="*/ 194 h 1199"/>
                <a:gd name="T32" fmla="*/ 418 w 932"/>
                <a:gd name="T33" fmla="*/ 194 h 1199"/>
                <a:gd name="T34" fmla="*/ 645 w 932"/>
                <a:gd name="T35" fmla="*/ 372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32" h="1199">
                  <a:moveTo>
                    <a:pt x="884" y="372"/>
                  </a:moveTo>
                  <a:cubicBezTo>
                    <a:pt x="884" y="92"/>
                    <a:pt x="693" y="0"/>
                    <a:pt x="44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227" y="755"/>
                    <a:pt x="227" y="755"/>
                    <a:pt x="227" y="755"/>
                  </a:cubicBezTo>
                  <a:cubicBezTo>
                    <a:pt x="418" y="755"/>
                    <a:pt x="418" y="755"/>
                    <a:pt x="418" y="755"/>
                  </a:cubicBezTo>
                  <a:cubicBezTo>
                    <a:pt x="429" y="755"/>
                    <a:pt x="439" y="755"/>
                    <a:pt x="450" y="755"/>
                  </a:cubicBezTo>
                  <a:cubicBezTo>
                    <a:pt x="681" y="1199"/>
                    <a:pt x="681" y="1199"/>
                    <a:pt x="681" y="1199"/>
                  </a:cubicBezTo>
                  <a:cubicBezTo>
                    <a:pt x="932" y="1199"/>
                    <a:pt x="932" y="1199"/>
                    <a:pt x="932" y="1199"/>
                  </a:cubicBezTo>
                  <a:cubicBezTo>
                    <a:pt x="676" y="707"/>
                    <a:pt x="676" y="707"/>
                    <a:pt x="676" y="707"/>
                  </a:cubicBezTo>
                  <a:cubicBezTo>
                    <a:pt x="801" y="652"/>
                    <a:pt x="884" y="545"/>
                    <a:pt x="884" y="372"/>
                  </a:cubicBezTo>
                  <a:moveTo>
                    <a:pt x="645" y="372"/>
                  </a:moveTo>
                  <a:cubicBezTo>
                    <a:pt x="645" y="516"/>
                    <a:pt x="562" y="562"/>
                    <a:pt x="418" y="562"/>
                  </a:cubicBezTo>
                  <a:cubicBezTo>
                    <a:pt x="227" y="562"/>
                    <a:pt x="227" y="562"/>
                    <a:pt x="227" y="562"/>
                  </a:cubicBezTo>
                  <a:cubicBezTo>
                    <a:pt x="227" y="194"/>
                    <a:pt x="227" y="194"/>
                    <a:pt x="227" y="194"/>
                  </a:cubicBezTo>
                  <a:cubicBezTo>
                    <a:pt x="418" y="194"/>
                    <a:pt x="418" y="194"/>
                    <a:pt x="418" y="194"/>
                  </a:cubicBezTo>
                  <a:cubicBezTo>
                    <a:pt x="574" y="194"/>
                    <a:pt x="645" y="252"/>
                    <a:pt x="645" y="3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D3B5B848-7A8D-931B-DFC2-C5B37B8DB6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69" y="3473"/>
              <a:ext cx="1098" cy="1694"/>
            </a:xfrm>
            <a:custGeom>
              <a:avLst/>
              <a:gdLst>
                <a:gd name="T0" fmla="*/ 0 w 1098"/>
                <a:gd name="T1" fmla="*/ 0 h 1694"/>
                <a:gd name="T2" fmla="*/ 0 w 1098"/>
                <a:gd name="T3" fmla="*/ 1694 h 1694"/>
                <a:gd name="T4" fmla="*/ 1098 w 1098"/>
                <a:gd name="T5" fmla="*/ 1694 h 1694"/>
                <a:gd name="T6" fmla="*/ 1098 w 1098"/>
                <a:gd name="T7" fmla="*/ 1397 h 1694"/>
                <a:gd name="T8" fmla="*/ 321 w 1098"/>
                <a:gd name="T9" fmla="*/ 1397 h 1694"/>
                <a:gd name="T10" fmla="*/ 321 w 1098"/>
                <a:gd name="T11" fmla="*/ 973 h 1694"/>
                <a:gd name="T12" fmla="*/ 1030 w 1098"/>
                <a:gd name="T13" fmla="*/ 973 h 1694"/>
                <a:gd name="T14" fmla="*/ 1030 w 1098"/>
                <a:gd name="T15" fmla="*/ 687 h 1694"/>
                <a:gd name="T16" fmla="*/ 321 w 1098"/>
                <a:gd name="T17" fmla="*/ 687 h 1694"/>
                <a:gd name="T18" fmla="*/ 321 w 1098"/>
                <a:gd name="T19" fmla="*/ 297 h 1694"/>
                <a:gd name="T20" fmla="*/ 1098 w 1098"/>
                <a:gd name="T21" fmla="*/ 297 h 1694"/>
                <a:gd name="T22" fmla="*/ 1098 w 1098"/>
                <a:gd name="T23" fmla="*/ 0 h 1694"/>
                <a:gd name="T24" fmla="*/ 0 w 1098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8" h="1694">
                  <a:moveTo>
                    <a:pt x="0" y="0"/>
                  </a:moveTo>
                  <a:lnTo>
                    <a:pt x="0" y="1694"/>
                  </a:lnTo>
                  <a:lnTo>
                    <a:pt x="1098" y="1694"/>
                  </a:lnTo>
                  <a:lnTo>
                    <a:pt x="1098" y="1397"/>
                  </a:lnTo>
                  <a:lnTo>
                    <a:pt x="321" y="1397"/>
                  </a:lnTo>
                  <a:lnTo>
                    <a:pt x="321" y="973"/>
                  </a:lnTo>
                  <a:lnTo>
                    <a:pt x="1030" y="973"/>
                  </a:lnTo>
                  <a:lnTo>
                    <a:pt x="1030" y="687"/>
                  </a:lnTo>
                  <a:lnTo>
                    <a:pt x="321" y="687"/>
                  </a:lnTo>
                  <a:lnTo>
                    <a:pt x="321" y="297"/>
                  </a:lnTo>
                  <a:lnTo>
                    <a:pt x="1098" y="297"/>
                  </a:lnTo>
                  <a:lnTo>
                    <a:pt x="109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61AABDF-9542-DBC6-6388-ABE2035BE7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81" y="3473"/>
              <a:ext cx="1215" cy="1694"/>
            </a:xfrm>
            <a:custGeom>
              <a:avLst/>
              <a:gdLst>
                <a:gd name="T0" fmla="*/ 406 w 860"/>
                <a:gd name="T1" fmla="*/ 791 h 1199"/>
                <a:gd name="T2" fmla="*/ 227 w 860"/>
                <a:gd name="T3" fmla="*/ 791 h 1199"/>
                <a:gd name="T4" fmla="*/ 227 w 860"/>
                <a:gd name="T5" fmla="*/ 1199 h 1199"/>
                <a:gd name="T6" fmla="*/ 0 w 860"/>
                <a:gd name="T7" fmla="*/ 1199 h 1199"/>
                <a:gd name="T8" fmla="*/ 0 w 860"/>
                <a:gd name="T9" fmla="*/ 0 h 1199"/>
                <a:gd name="T10" fmla="*/ 406 w 860"/>
                <a:gd name="T11" fmla="*/ 0 h 1199"/>
                <a:gd name="T12" fmla="*/ 860 w 860"/>
                <a:gd name="T13" fmla="*/ 396 h 1199"/>
                <a:gd name="T14" fmla="*/ 406 w 860"/>
                <a:gd name="T15" fmla="*/ 791 h 1199"/>
                <a:gd name="T16" fmla="*/ 394 w 860"/>
                <a:gd name="T17" fmla="*/ 194 h 1199"/>
                <a:gd name="T18" fmla="*/ 227 w 860"/>
                <a:gd name="T19" fmla="*/ 194 h 1199"/>
                <a:gd name="T20" fmla="*/ 227 w 860"/>
                <a:gd name="T21" fmla="*/ 598 h 1199"/>
                <a:gd name="T22" fmla="*/ 394 w 860"/>
                <a:gd name="T23" fmla="*/ 598 h 1199"/>
                <a:gd name="T24" fmla="*/ 621 w 860"/>
                <a:gd name="T25" fmla="*/ 396 h 1199"/>
                <a:gd name="T26" fmla="*/ 394 w 860"/>
                <a:gd name="T27" fmla="*/ 194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0" h="1199">
                  <a:moveTo>
                    <a:pt x="406" y="791"/>
                  </a:moveTo>
                  <a:cubicBezTo>
                    <a:pt x="227" y="791"/>
                    <a:pt x="227" y="791"/>
                    <a:pt x="227" y="791"/>
                  </a:cubicBezTo>
                  <a:cubicBezTo>
                    <a:pt x="227" y="1199"/>
                    <a:pt x="227" y="1199"/>
                    <a:pt x="227" y="1199"/>
                  </a:cubicBezTo>
                  <a:cubicBezTo>
                    <a:pt x="0" y="1199"/>
                    <a:pt x="0" y="1199"/>
                    <a:pt x="0" y="11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6" y="0"/>
                    <a:pt x="406" y="0"/>
                    <a:pt x="406" y="0"/>
                  </a:cubicBezTo>
                  <a:cubicBezTo>
                    <a:pt x="661" y="0"/>
                    <a:pt x="860" y="116"/>
                    <a:pt x="860" y="396"/>
                  </a:cubicBezTo>
                  <a:cubicBezTo>
                    <a:pt x="860" y="671"/>
                    <a:pt x="659" y="791"/>
                    <a:pt x="406" y="791"/>
                  </a:cubicBezTo>
                  <a:moveTo>
                    <a:pt x="394" y="194"/>
                  </a:moveTo>
                  <a:cubicBezTo>
                    <a:pt x="227" y="194"/>
                    <a:pt x="227" y="194"/>
                    <a:pt x="227" y="194"/>
                  </a:cubicBezTo>
                  <a:cubicBezTo>
                    <a:pt x="227" y="598"/>
                    <a:pt x="227" y="598"/>
                    <a:pt x="227" y="598"/>
                  </a:cubicBezTo>
                  <a:cubicBezTo>
                    <a:pt x="394" y="598"/>
                    <a:pt x="394" y="598"/>
                    <a:pt x="394" y="598"/>
                  </a:cubicBezTo>
                  <a:cubicBezTo>
                    <a:pt x="525" y="598"/>
                    <a:pt x="621" y="534"/>
                    <a:pt x="621" y="396"/>
                  </a:cubicBezTo>
                  <a:cubicBezTo>
                    <a:pt x="621" y="252"/>
                    <a:pt x="525" y="194"/>
                    <a:pt x="394" y="19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7C10C3-A39D-D1F6-3C50-91EC9A5E76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5" y="3473"/>
              <a:ext cx="1720" cy="1694"/>
            </a:xfrm>
            <a:custGeom>
              <a:avLst/>
              <a:gdLst>
                <a:gd name="T0" fmla="*/ 1265 w 1720"/>
                <a:gd name="T1" fmla="*/ 0 h 1694"/>
                <a:gd name="T2" fmla="*/ 860 w 1720"/>
                <a:gd name="T3" fmla="*/ 996 h 1694"/>
                <a:gd name="T4" fmla="*/ 456 w 1720"/>
                <a:gd name="T5" fmla="*/ 0 h 1694"/>
                <a:gd name="T6" fmla="*/ 0 w 1720"/>
                <a:gd name="T7" fmla="*/ 0 h 1694"/>
                <a:gd name="T8" fmla="*/ 0 w 1720"/>
                <a:gd name="T9" fmla="*/ 1694 h 1694"/>
                <a:gd name="T10" fmla="*/ 303 w 1720"/>
                <a:gd name="T11" fmla="*/ 1694 h 1694"/>
                <a:gd name="T12" fmla="*/ 303 w 1720"/>
                <a:gd name="T13" fmla="*/ 428 h 1694"/>
                <a:gd name="T14" fmla="*/ 692 w 1720"/>
                <a:gd name="T15" fmla="*/ 1321 h 1694"/>
                <a:gd name="T16" fmla="*/ 709 w 1720"/>
                <a:gd name="T17" fmla="*/ 1321 h 1694"/>
                <a:gd name="T18" fmla="*/ 1012 w 1720"/>
                <a:gd name="T19" fmla="*/ 1321 h 1694"/>
                <a:gd name="T20" fmla="*/ 1029 w 1720"/>
                <a:gd name="T21" fmla="*/ 1321 h 1694"/>
                <a:gd name="T22" fmla="*/ 1416 w 1720"/>
                <a:gd name="T23" fmla="*/ 428 h 1694"/>
                <a:gd name="T24" fmla="*/ 1416 w 1720"/>
                <a:gd name="T25" fmla="*/ 1694 h 1694"/>
                <a:gd name="T26" fmla="*/ 1720 w 1720"/>
                <a:gd name="T27" fmla="*/ 1694 h 1694"/>
                <a:gd name="T28" fmla="*/ 1720 w 1720"/>
                <a:gd name="T29" fmla="*/ 0 h 1694"/>
                <a:gd name="T30" fmla="*/ 1265 w 1720"/>
                <a:gd name="T31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0" h="1694">
                  <a:moveTo>
                    <a:pt x="1265" y="0"/>
                  </a:moveTo>
                  <a:lnTo>
                    <a:pt x="860" y="996"/>
                  </a:lnTo>
                  <a:lnTo>
                    <a:pt x="456" y="0"/>
                  </a:lnTo>
                  <a:lnTo>
                    <a:pt x="0" y="0"/>
                  </a:lnTo>
                  <a:lnTo>
                    <a:pt x="0" y="1694"/>
                  </a:lnTo>
                  <a:lnTo>
                    <a:pt x="303" y="1694"/>
                  </a:lnTo>
                  <a:lnTo>
                    <a:pt x="303" y="428"/>
                  </a:lnTo>
                  <a:lnTo>
                    <a:pt x="692" y="1321"/>
                  </a:lnTo>
                  <a:lnTo>
                    <a:pt x="709" y="1321"/>
                  </a:lnTo>
                  <a:lnTo>
                    <a:pt x="1012" y="1321"/>
                  </a:lnTo>
                  <a:lnTo>
                    <a:pt x="1029" y="1321"/>
                  </a:lnTo>
                  <a:lnTo>
                    <a:pt x="1416" y="428"/>
                  </a:lnTo>
                  <a:lnTo>
                    <a:pt x="1416" y="1694"/>
                  </a:lnTo>
                  <a:lnTo>
                    <a:pt x="1720" y="1694"/>
                  </a:lnTo>
                  <a:lnTo>
                    <a:pt x="1720" y="0"/>
                  </a:lnTo>
                  <a:lnTo>
                    <a:pt x="1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4DD9B4A-92B0-0B9A-755B-A13B032A85A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0" y="3473"/>
              <a:ext cx="1113" cy="1694"/>
            </a:xfrm>
            <a:custGeom>
              <a:avLst/>
              <a:gdLst>
                <a:gd name="T0" fmla="*/ 0 w 1113"/>
                <a:gd name="T1" fmla="*/ 0 h 1694"/>
                <a:gd name="T2" fmla="*/ 0 w 1113"/>
                <a:gd name="T3" fmla="*/ 297 h 1694"/>
                <a:gd name="T4" fmla="*/ 397 w 1113"/>
                <a:gd name="T5" fmla="*/ 297 h 1694"/>
                <a:gd name="T6" fmla="*/ 397 w 1113"/>
                <a:gd name="T7" fmla="*/ 1397 h 1694"/>
                <a:gd name="T8" fmla="*/ 0 w 1113"/>
                <a:gd name="T9" fmla="*/ 1397 h 1694"/>
                <a:gd name="T10" fmla="*/ 0 w 1113"/>
                <a:gd name="T11" fmla="*/ 1694 h 1694"/>
                <a:gd name="T12" fmla="*/ 1113 w 1113"/>
                <a:gd name="T13" fmla="*/ 1694 h 1694"/>
                <a:gd name="T14" fmla="*/ 1113 w 1113"/>
                <a:gd name="T15" fmla="*/ 1397 h 1694"/>
                <a:gd name="T16" fmla="*/ 717 w 1113"/>
                <a:gd name="T17" fmla="*/ 1397 h 1694"/>
                <a:gd name="T18" fmla="*/ 717 w 1113"/>
                <a:gd name="T19" fmla="*/ 297 h 1694"/>
                <a:gd name="T20" fmla="*/ 1113 w 1113"/>
                <a:gd name="T21" fmla="*/ 297 h 1694"/>
                <a:gd name="T22" fmla="*/ 1113 w 1113"/>
                <a:gd name="T23" fmla="*/ 0 h 1694"/>
                <a:gd name="T24" fmla="*/ 0 w 1113"/>
                <a:gd name="T25" fmla="*/ 0 h 1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3" h="1694">
                  <a:moveTo>
                    <a:pt x="0" y="0"/>
                  </a:moveTo>
                  <a:lnTo>
                    <a:pt x="0" y="297"/>
                  </a:lnTo>
                  <a:lnTo>
                    <a:pt x="397" y="297"/>
                  </a:lnTo>
                  <a:lnTo>
                    <a:pt x="397" y="1397"/>
                  </a:lnTo>
                  <a:lnTo>
                    <a:pt x="0" y="1397"/>
                  </a:lnTo>
                  <a:lnTo>
                    <a:pt x="0" y="1694"/>
                  </a:lnTo>
                  <a:lnTo>
                    <a:pt x="1113" y="1694"/>
                  </a:lnTo>
                  <a:lnTo>
                    <a:pt x="1113" y="1397"/>
                  </a:lnTo>
                  <a:lnTo>
                    <a:pt x="717" y="1397"/>
                  </a:lnTo>
                  <a:lnTo>
                    <a:pt x="717" y="297"/>
                  </a:lnTo>
                  <a:lnTo>
                    <a:pt x="1113" y="297"/>
                  </a:lnTo>
                  <a:lnTo>
                    <a:pt x="11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/>
            </a:p>
          </p:txBody>
        </p:sp>
      </p:grp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67F605DF-643C-8B14-6DAD-2EA5E33ACE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789336"/>
            <a:ext cx="5579198" cy="740845"/>
          </a:xfrm>
        </p:spPr>
        <p:txBody>
          <a:bodyPr anchor="b"/>
          <a:lstStyle>
            <a:lvl1pPr>
              <a:defRPr sz="2000">
                <a:solidFill>
                  <a:schemeClr val="bg1"/>
                </a:solidFill>
                <a:latin typeface="Imperial Sans Text Medium" panose="020B0603020202020204" pitchFamily="34" charset="0"/>
                <a:ea typeface="Inter Medium" panose="02000503000000020004" pitchFamily="2" charset="0"/>
              </a:defRPr>
            </a:lvl1pPr>
            <a:lvl2pPr>
              <a:defRPr sz="2200">
                <a:solidFill>
                  <a:schemeClr val="accent1"/>
                </a:solidFill>
                <a:latin typeface="+mn-lt"/>
              </a:defRPr>
            </a:lvl2pPr>
            <a:lvl3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3pPr>
            <a:lvl4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4pPr>
            <a:lvl5pPr>
              <a:defRPr sz="2200">
                <a:solidFill>
                  <a:schemeClr val="accent1"/>
                </a:solidFill>
                <a:latin typeface="+mn-lt"/>
                <a:ea typeface="Inter Medium" panose="02000503000000020004" pitchFamily="2" charset="0"/>
              </a:defRPr>
            </a:lvl5pPr>
            <a:lvl6pPr marL="1714412" indent="0">
              <a:buNone/>
              <a:defRPr>
                <a:latin typeface="+mn-lt"/>
              </a:defRPr>
            </a:lvl6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926829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701506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4810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2358139-EACE-E729-C3E3-AD890A6D0F8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600">
                <a:solidFill>
                  <a:schemeClr val="accent3"/>
                </a:solidFill>
                <a:latin typeface="+mn-lt"/>
                <a:ea typeface="Inter Medium" panose="02000503000000020004" pitchFamily="2" charset="0"/>
              </a:defRPr>
            </a:lvl1pPr>
            <a:lvl2pPr marL="342882" indent="0" algn="ctr">
              <a:buNone/>
              <a:defRPr sz="1500"/>
            </a:lvl2pPr>
            <a:lvl3pPr marL="685765" indent="0" algn="ctr">
              <a:buNone/>
              <a:defRPr sz="1350"/>
            </a:lvl3pPr>
            <a:lvl4pPr marL="1028647" indent="0" algn="ctr">
              <a:buNone/>
              <a:defRPr sz="1200"/>
            </a:lvl4pPr>
            <a:lvl5pPr marL="1371530" indent="0" algn="ctr">
              <a:buNone/>
              <a:defRPr sz="1200"/>
            </a:lvl5pPr>
            <a:lvl6pPr marL="1714412" indent="0" algn="ctr">
              <a:buNone/>
              <a:defRPr sz="1200"/>
            </a:lvl6pPr>
            <a:lvl7pPr marL="2057295" indent="0" algn="ctr">
              <a:buNone/>
              <a:defRPr sz="1200"/>
            </a:lvl7pPr>
            <a:lvl8pPr marL="2400177" indent="0" algn="ctr">
              <a:buNone/>
              <a:defRPr sz="1200"/>
            </a:lvl8pPr>
            <a:lvl9pPr marL="274306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9098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168227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11291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mo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2202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Khaki">
    <p:bg>
      <p:bgPr>
        <a:solidFill>
          <a:srgbClr val="FBF7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327819"/>
            <a:ext cx="5163243" cy="3101181"/>
          </a:xfrm>
        </p:spPr>
        <p:txBody>
          <a:bodyPr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025"/>
            <a:ext cx="5777508" cy="310197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83203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9FE4-6876-B5B6-E975-473C9AD4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94" y="238870"/>
            <a:ext cx="5163243" cy="3190130"/>
          </a:xfrm>
        </p:spPr>
        <p:txBody>
          <a:bodyPr/>
          <a:lstStyle>
            <a:lvl1pPr>
              <a:defRPr sz="6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9A3DB1-810F-A8E3-C248-4835CAA99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7-Feb-25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B777E5-A94F-F8C3-D5F7-C4C35810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89025-7C4D-C600-55FE-4CBA1AECC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3EA03B-C9D6-61A6-148F-9BF74F07D9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27819"/>
            <a:ext cx="5777508" cy="31011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35426-417C-E41E-5A03-5974D3C79A0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bg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751618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6232" y="1394619"/>
            <a:ext cx="11541025" cy="48664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850">
                <a:solidFill>
                  <a:schemeClr val="accent1"/>
                </a:solidFill>
              </a:defRPr>
            </a:lvl1pPr>
          </a:lstStyle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5261" y="6393702"/>
            <a:ext cx="3423452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85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>
              <a:defRPr sz="850" b="1">
                <a:solidFill>
                  <a:schemeClr val="accent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96CDD9-97E9-735B-8549-0F3AE3CCAC58}"/>
              </a:ext>
            </a:extLst>
          </p:cNvPr>
          <p:cNvSpPr txBox="1"/>
          <p:nvPr userDrawn="1"/>
        </p:nvSpPr>
        <p:spPr>
          <a:xfrm>
            <a:off x="326232" y="6393702"/>
            <a:ext cx="1417500" cy="137272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l"/>
            <a:r>
              <a:rPr lang="en-US" sz="850" b="0" dirty="0">
                <a:solidFill>
                  <a:schemeClr val="accent1"/>
                </a:solidFill>
                <a:latin typeface="+mj-lt"/>
              </a:rPr>
              <a:t>Imperial College London</a:t>
            </a:r>
          </a:p>
        </p:txBody>
      </p:sp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680" r:id="rId3"/>
    <p:sldLayoutId id="2147483649" r:id="rId4"/>
    <p:sldLayoutId id="2147483657" r:id="rId5"/>
    <p:sldLayoutId id="2147483658" r:id="rId6"/>
    <p:sldLayoutId id="2147483681" r:id="rId7"/>
    <p:sldLayoutId id="2147483682" r:id="rId8"/>
    <p:sldLayoutId id="2147483675" r:id="rId9"/>
    <p:sldLayoutId id="2147483650" r:id="rId10"/>
    <p:sldLayoutId id="2147483683" r:id="rId11"/>
    <p:sldLayoutId id="2147483684" r:id="rId12"/>
    <p:sldLayoutId id="2147483652" r:id="rId13"/>
    <p:sldLayoutId id="2147483685" r:id="rId14"/>
    <p:sldLayoutId id="2147483686" r:id="rId15"/>
    <p:sldLayoutId id="2147483659" r:id="rId16"/>
    <p:sldLayoutId id="2147483687" r:id="rId17"/>
    <p:sldLayoutId id="2147483688" r:id="rId18"/>
    <p:sldLayoutId id="2147483660" r:id="rId19"/>
    <p:sldLayoutId id="2147483689" r:id="rId20"/>
    <p:sldLayoutId id="2147483690" r:id="rId21"/>
    <p:sldLayoutId id="2147483677" r:id="rId22"/>
    <p:sldLayoutId id="2147483691" r:id="rId23"/>
    <p:sldLayoutId id="2147483692" r:id="rId24"/>
    <p:sldLayoutId id="2147483676" r:id="rId25"/>
    <p:sldLayoutId id="2147483667" r:id="rId26"/>
    <p:sldLayoutId id="2147483693" r:id="rId27"/>
    <p:sldLayoutId id="2147483694" r:id="rId28"/>
    <p:sldLayoutId id="2147483666" r:id="rId29"/>
    <p:sldLayoutId id="2147483661" r:id="rId30"/>
    <p:sldLayoutId id="2147483695" r:id="rId31"/>
    <p:sldLayoutId id="2147483696" r:id="rId32"/>
    <p:sldLayoutId id="2147483669" r:id="rId33"/>
    <p:sldLayoutId id="2147483697" r:id="rId34"/>
    <p:sldLayoutId id="2147483698" r:id="rId35"/>
    <p:sldLayoutId id="2147483678" r:id="rId36"/>
    <p:sldLayoutId id="2147483699" r:id="rId37"/>
    <p:sldLayoutId id="2147483700" r:id="rId38"/>
    <p:sldLayoutId id="2147483662" r:id="rId39"/>
    <p:sldLayoutId id="2147483701" r:id="rId40"/>
    <p:sldLayoutId id="2147483702" r:id="rId41"/>
    <p:sldLayoutId id="2147483663" r:id="rId42"/>
    <p:sldLayoutId id="2147483703" r:id="rId43"/>
    <p:sldLayoutId id="2147483704" r:id="rId44"/>
    <p:sldLayoutId id="2147483664" r:id="rId45"/>
    <p:sldLayoutId id="2147483705" r:id="rId46"/>
    <p:sldLayoutId id="2147483706" r:id="rId47"/>
    <p:sldLayoutId id="2147483665" r:id="rId48"/>
    <p:sldLayoutId id="2147483671" r:id="rId49"/>
    <p:sldLayoutId id="2147483707" r:id="rId50"/>
    <p:sldLayoutId id="2147483708" r:id="rId51"/>
    <p:sldLayoutId id="2147483670" r:id="rId52"/>
    <p:sldLayoutId id="2147483672" r:id="rId53"/>
    <p:sldLayoutId id="2147483674" r:id="rId54"/>
    <p:sldLayoutId id="2147483709" r:id="rId55"/>
    <p:sldLayoutId id="2147483710" r:id="rId56"/>
    <p:sldLayoutId id="2147483673" r:id="rId57"/>
    <p:sldLayoutId id="2147483654" r:id="rId58"/>
    <p:sldLayoutId id="2147483711" r:id="rId59"/>
    <p:sldLayoutId id="2147483712" r:id="rId60"/>
    <p:sldLayoutId id="2147483655" r:id="rId61"/>
    <p:sldLayoutId id="2147483713" r:id="rId62"/>
    <p:sldLayoutId id="2147483714" r:id="rId63"/>
  </p:sldLayoutIdLst>
  <p:transition>
    <p:fade/>
  </p:transition>
  <p:hf sldNum="0" hdr="0" ftr="0"/>
  <p:txStyles>
    <p:titleStyle>
      <a:lvl1pPr algn="l" defTabSz="685765" rtl="0" eaLnBrk="1" latinLnBrk="0" hangingPunct="1">
        <a:lnSpc>
          <a:spcPct val="90000"/>
        </a:lnSpc>
        <a:spcBef>
          <a:spcPct val="0"/>
        </a:spcBef>
        <a:buNone/>
        <a:defRPr sz="2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765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161991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23984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85975" indent="-161991" algn="l" defTabSz="685765" rtl="0" eaLnBrk="1" latinLnBrk="0" hangingPunct="1">
        <a:lnSpc>
          <a:spcPct val="105000"/>
        </a:lnSpc>
        <a:spcBef>
          <a:spcPts val="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3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6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18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1" indent="-171441" algn="l" defTabSz="68576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2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5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77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0" algn="l" defTabSz="68576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6" userDrawn="1">
          <p15:clr>
            <a:srgbClr val="F26B43"/>
          </p15:clr>
        </p15:guide>
        <p15:guide id="4" pos="7475" userDrawn="1">
          <p15:clr>
            <a:srgbClr val="F26B43"/>
          </p15:clr>
        </p15:guide>
        <p15:guide id="5" orient="horz" pos="207" userDrawn="1">
          <p15:clr>
            <a:srgbClr val="F26B43"/>
          </p15:clr>
        </p15:guide>
        <p15:guide id="6" orient="horz" pos="4114" userDrawn="1">
          <p15:clr>
            <a:srgbClr val="F26B43"/>
          </p15:clr>
        </p15:guide>
        <p15:guide id="7" orient="horz" pos="3944" userDrawn="1">
          <p15:clr>
            <a:srgbClr val="F26B43"/>
          </p15:clr>
        </p15:guide>
        <p15:guide id="8" orient="horz" pos="879" userDrawn="1">
          <p15:clr>
            <a:srgbClr val="F26B43"/>
          </p15:clr>
        </p15:guide>
        <p15:guide id="9" pos="3723" userDrawn="1">
          <p15:clr>
            <a:srgbClr val="F26B43"/>
          </p15:clr>
        </p15:guide>
        <p15:guide id="10" pos="3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diagramQuickStyle" Target="../diagrams/quickStyle6.xml"/><Relationship Id="rId18" Type="http://schemas.openxmlformats.org/officeDocument/2006/relationships/diagramQuickStyle" Target="../diagrams/quickStyle7.xml"/><Relationship Id="rId3" Type="http://schemas.openxmlformats.org/officeDocument/2006/relationships/diagramLayout" Target="../diagrams/layout5.xml"/><Relationship Id="rId21" Type="http://schemas.openxmlformats.org/officeDocument/2006/relationships/image" Target="../media/image11.png"/><Relationship Id="rId7" Type="http://schemas.openxmlformats.org/officeDocument/2006/relationships/image" Target="../media/image57.png"/><Relationship Id="rId12" Type="http://schemas.openxmlformats.org/officeDocument/2006/relationships/diagramLayout" Target="../diagrams/layout6.xml"/><Relationship Id="rId17" Type="http://schemas.openxmlformats.org/officeDocument/2006/relationships/diagramLayout" Target="../diagrams/layout7.xml"/><Relationship Id="rId2" Type="http://schemas.openxmlformats.org/officeDocument/2006/relationships/diagramData" Target="../diagrams/data5.xml"/><Relationship Id="rId16" Type="http://schemas.openxmlformats.org/officeDocument/2006/relationships/diagramData" Target="../diagrams/data7.xml"/><Relationship Id="rId20" Type="http://schemas.microsoft.com/office/2007/relationships/diagramDrawing" Target="../diagrams/drawing7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11" Type="http://schemas.openxmlformats.org/officeDocument/2006/relationships/diagramData" Target="../diagrams/data6.xml"/><Relationship Id="rId5" Type="http://schemas.openxmlformats.org/officeDocument/2006/relationships/diagramColors" Target="../diagrams/colors5.xml"/><Relationship Id="rId15" Type="http://schemas.microsoft.com/office/2007/relationships/diagramDrawing" Target="../diagrams/drawing6.xml"/><Relationship Id="rId23" Type="http://schemas.openxmlformats.org/officeDocument/2006/relationships/image" Target="../media/image51.png"/><Relationship Id="rId10" Type="http://schemas.openxmlformats.org/officeDocument/2006/relationships/image" Target="../media/image59.png"/><Relationship Id="rId19" Type="http://schemas.openxmlformats.org/officeDocument/2006/relationships/diagramColors" Target="../diagrams/colors7.xml"/><Relationship Id="rId4" Type="http://schemas.openxmlformats.org/officeDocument/2006/relationships/diagramQuickStyle" Target="../diagrams/quickStyle5.xml"/><Relationship Id="rId9" Type="http://schemas.microsoft.com/office/2007/relationships/hdphoto" Target="../media/hdphoto1.wdp"/><Relationship Id="rId14" Type="http://schemas.openxmlformats.org/officeDocument/2006/relationships/diagramColors" Target="../diagrams/colors6.xml"/><Relationship Id="rId2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how-to-understand-the-world-of-causality-c698cdc9f27c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how-to-understand-the-world-of-causality-c698cdc9f27c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B6C8-C633-E19F-9040-0109A6B02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2417400"/>
            <a:ext cx="11574346" cy="1847942"/>
          </a:xfrm>
        </p:spPr>
        <p:txBody>
          <a:bodyPr/>
          <a:lstStyle/>
          <a:p>
            <a:r>
              <a:rPr lang="en-GB" sz="8000" dirty="0"/>
              <a:t>Causal Discovery for Trustworthy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157B4-D041-1921-025C-2C401AFA2E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4800" dirty="0"/>
              <a:t>Fabrizio Russo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106DF-F991-82DF-C106-45D4127384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0" y="5789336"/>
            <a:ext cx="7203349" cy="740845"/>
          </a:xfrm>
        </p:spPr>
        <p:txBody>
          <a:bodyPr/>
          <a:lstStyle/>
          <a:p>
            <a:r>
              <a:rPr lang="en-GB" sz="2400" dirty="0"/>
              <a:t>7/02/2025 – Lloyds Banking Group Summer School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648317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13B2E-D927-6BED-1C3F-044D89096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AC1BA-D1FD-CB0E-BFF5-19E73FE7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Joint Neural Network Structure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FDB92A-E5DF-7D1D-65B6-CA8BD0A5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1128AA23-D394-9991-4BDA-D10FD03ED15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(Kyono, Zhang and van der Schaar 2020)</a:t>
            </a:r>
            <a:endParaRPr lang="en-US" dirty="0"/>
          </a:p>
        </p:txBody>
      </p:sp>
      <p:pic>
        <p:nvPicPr>
          <p:cNvPr id="15" name="Content Placeholder 10">
            <a:extLst>
              <a:ext uri="{FF2B5EF4-FFF2-40B4-BE49-F238E27FC236}">
                <a16:creationId xmlns:a16="http://schemas.microsoft.com/office/drawing/2014/main" id="{3347A217-017E-8A73-10BA-549F4CB84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89" t="918" r="363" b="480"/>
          <a:stretch>
            <a:fillRect/>
          </a:stretch>
        </p:blipFill>
        <p:spPr>
          <a:xfrm>
            <a:off x="2713205" y="1395413"/>
            <a:ext cx="6765591" cy="4865687"/>
          </a:xfrm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E98C16F9-417A-BAE6-5A4C-DA52E189F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064" y="1401339"/>
            <a:ext cx="6778900" cy="48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010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0CC89-4289-B842-52B2-6C37E7BD9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8283-2FC5-CA4D-9D5E-2665C63AB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Objective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E5B771-1CAD-9887-03A8-DA3FAE73A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570DCDD5-0EA6-FC82-A782-867C137F124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Capture Causal Relations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C719CEE-FB12-573A-5B9D-DA5FF838B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73"/>
          <a:stretch>
            <a:fillRect/>
          </a:stretch>
        </p:blipFill>
        <p:spPr>
          <a:xfrm>
            <a:off x="450637" y="1521224"/>
            <a:ext cx="4221991" cy="4304340"/>
          </a:xfrm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52663667-CE30-1A06-1138-4B5ACA8D2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0"/>
          <a:stretch>
            <a:fillRect/>
          </a:stretch>
        </p:blipFill>
        <p:spPr>
          <a:xfrm>
            <a:off x="6129860" y="1784391"/>
            <a:ext cx="5736703" cy="377800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6EA4DD7-CD22-C9A5-CAF6-745CB5D60540}"/>
              </a:ext>
            </a:extLst>
          </p:cNvPr>
          <p:cNvSpPr/>
          <p:nvPr/>
        </p:nvSpPr>
        <p:spPr>
          <a:xfrm>
            <a:off x="4902480" y="3312446"/>
            <a:ext cx="997527" cy="721895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FEA3A3DE-2167-DF0E-5FDF-68767A31653F}"/>
              </a:ext>
            </a:extLst>
          </p:cNvPr>
          <p:cNvSpPr/>
          <p:nvPr/>
        </p:nvSpPr>
        <p:spPr>
          <a:xfrm>
            <a:off x="4554658" y="3312446"/>
            <a:ext cx="1336757" cy="706895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09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14FE1-C77C-51AB-A832-59EC7C62E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E844-84DB-B8B0-CE66-1A3DE47A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Encode Causality in the Network Structure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3531D0-D51B-ADC1-2E1A-B0008093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8158716B-F068-9756-7F98-696317E6062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(Kyono, Zhang and van der Schaar 2020)</a:t>
            </a:r>
            <a:endParaRPr lang="en-US" dirty="0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F15D9CD0-11BF-F8B3-5F43-641B5BF9A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9" t="8117" r="15192" b="6523"/>
          <a:stretch>
            <a:fillRect/>
          </a:stretch>
        </p:blipFill>
        <p:spPr>
          <a:xfrm>
            <a:off x="2689153" y="1357985"/>
            <a:ext cx="6866108" cy="4903116"/>
          </a:xfrm>
        </p:spPr>
      </p:pic>
    </p:spTree>
    <p:extLst>
      <p:ext uri="{BB962C8B-B14F-4D97-AF65-F5344CB8AC3E}">
        <p14:creationId xmlns:p14="http://schemas.microsoft.com/office/powerpoint/2010/main" val="3657230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86220-673D-12AC-64B1-418F13F23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0A5B-4BF7-3996-2149-CCEC68F40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Encode Causality in the Network Structure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CFC3F-8F33-F469-9212-0C524100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F4B6A9A2-F0D6-02BD-D97E-E44B6C551ED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(Kyono, Zhang and van der Schaar 2020)</a:t>
            </a:r>
            <a:endParaRPr lang="en-US" dirty="0"/>
          </a:p>
        </p:txBody>
      </p:sp>
      <p:pic>
        <p:nvPicPr>
          <p:cNvPr id="10" name="Content Placeholder 10">
            <a:extLst>
              <a:ext uri="{FF2B5EF4-FFF2-40B4-BE49-F238E27FC236}">
                <a16:creationId xmlns:a16="http://schemas.microsoft.com/office/drawing/2014/main" id="{B3EDBA2C-5002-8C21-14F1-42907DE56F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2689153" y="1395413"/>
            <a:ext cx="6813694" cy="4865687"/>
          </a:xfrm>
        </p:spPr>
      </p:pic>
    </p:spTree>
    <p:extLst>
      <p:ext uri="{BB962C8B-B14F-4D97-AF65-F5344CB8AC3E}">
        <p14:creationId xmlns:p14="http://schemas.microsoft.com/office/powerpoint/2010/main" val="378690370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E43B6-E942-C41F-F609-A156B4F0D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D02D-4483-0587-1B19-AA659A33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Income Prediction Case Study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E11EF-30F1-A074-74F9-2928E549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7C444B21-E525-7C61-9ED6-A08364B9A5C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Adult Dataset (Becker and Kohavi, 1996)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7EDB9E6-751E-B74C-9781-8C3936582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38" y="1681335"/>
            <a:ext cx="11541125" cy="4293843"/>
          </a:xfrm>
          <a:prstGeom prst="rect">
            <a:avLst/>
          </a:prstGeom>
        </p:spPr>
      </p:pic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10CC9F45-CA75-21C2-001B-ABEF63C994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473" r="73"/>
          <a:stretch>
            <a:fillRect/>
          </a:stretch>
        </p:blipFill>
        <p:spPr>
          <a:xfrm>
            <a:off x="10198404" y="1681335"/>
            <a:ext cx="1668158" cy="42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66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DE362-341D-F5E6-0E2A-9F8B76657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EA86-8C98-13BD-C9A3-33A6437C1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Income Prediction Case Study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CA92D-2395-D671-9C0C-8A5D8A4E7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0823A7FA-CD83-0E44-B5D9-3053BD55206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Adult Dataset (Becker and Kohavi, 1996)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2E7EA54-8552-0118-24E2-075879AE2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886" y="1395413"/>
            <a:ext cx="10220229" cy="486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1545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AE7B-95E3-D83A-A2AC-8D8185EA8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F21F-9916-3E28-2E48-E564C91B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Income Prediction Case Study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A9D1A-B68C-D442-F8F5-8218DFBF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B080B918-46D5-9D98-BE14-C8D294FF252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Adult Dataset (Becker and Kohavi, 1996)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F4BD344-BB67-DE20-12F2-179DA8389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38" y="1681335"/>
            <a:ext cx="11541125" cy="42938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F49EEC-1BAC-FE53-0E5C-33BD9727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61" t="4352" r="14850"/>
          <a:stretch>
            <a:fillRect/>
          </a:stretch>
        </p:blipFill>
        <p:spPr>
          <a:xfrm>
            <a:off x="796272" y="1868176"/>
            <a:ext cx="9402131" cy="41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737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15D73-FE93-A921-1849-ED9E2DCE9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05945-45E4-CA1A-9D3F-A36DF199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Income Prediction Case Study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A093B-3F78-BE68-47C9-739AD739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CD882E78-C33E-B273-A461-5B165B31B5E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Adult Dataset (Becker and Kohavi, 1996)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C2A8B31-C853-6CA3-30A2-B2AD1ADABF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4113" y="1587972"/>
            <a:ext cx="7223774" cy="448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0074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BEF96FC-EA8A-DCE8-F90E-E01A358E1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Takeaways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E6A0B-712B-AEBA-4D9F-E93F27C933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C6647-F513-1DF6-9137-951CEBE67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266981"/>
            <a:ext cx="3600000" cy="32047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Explain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5F2B519F-B298-41B7-3856-0E287F053C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Contest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A0970DC8-7B30-97AD-3B4C-CF5470FCF43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Improve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9A1DF83-B203-4A02-F544-E13A4A83B6E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Causal Graphs to…</a:t>
            </a:r>
            <a:endParaRPr lang="en-GB"/>
          </a:p>
        </p:txBody>
      </p:sp>
      <p:pic>
        <p:nvPicPr>
          <p:cNvPr id="25" name="Picture Placeholder 12" descr="Business people meeting at whiteboard">
            <a:extLst>
              <a:ext uri="{FF2B5EF4-FFF2-40B4-BE49-F238E27FC236}">
                <a16:creationId xmlns:a16="http://schemas.microsoft.com/office/drawing/2014/main" id="{7961076A-04A4-998F-76D9-929A4FF9D9C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b="11746"/>
          <a:stretch>
            <a:fillRect/>
          </a:stretch>
        </p:blipFill>
        <p:spPr>
          <a:xfrm>
            <a:off x="319088" y="1233394"/>
            <a:ext cx="3598862" cy="1835150"/>
          </a:xfrm>
          <a:noFill/>
        </p:spPr>
      </p:pic>
      <p:pic>
        <p:nvPicPr>
          <p:cNvPr id="28" name="Picture Placeholder 14" descr="Two wrestlers during match">
            <a:extLst>
              <a:ext uri="{FF2B5EF4-FFF2-40B4-BE49-F238E27FC236}">
                <a16:creationId xmlns:a16="http://schemas.microsoft.com/office/drawing/2014/main" id="{B1A64239-7CC0-EA5A-D4F3-A7FA958A757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767"/>
          <a:stretch>
            <a:fillRect/>
          </a:stretch>
        </p:blipFill>
        <p:spPr>
          <a:xfrm>
            <a:off x="4276725" y="1233394"/>
            <a:ext cx="3600450" cy="1835150"/>
          </a:xfrm>
          <a:noFill/>
        </p:spPr>
      </p:pic>
      <p:pic>
        <p:nvPicPr>
          <p:cNvPr id="29" name="Picture Placeholder 16" descr="Shoes on stairs">
            <a:extLst>
              <a:ext uri="{FF2B5EF4-FFF2-40B4-BE49-F238E27FC236}">
                <a16:creationId xmlns:a16="http://schemas.microsoft.com/office/drawing/2014/main" id="{50D8CB75-2510-8B97-C2EF-BE5B935C02C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2" b="11912"/>
          <a:stretch>
            <a:fillRect/>
          </a:stretch>
        </p:blipFill>
        <p:spPr>
          <a:xfrm>
            <a:off x="8235950" y="1233394"/>
            <a:ext cx="3598863" cy="18351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B92C3-0581-BA1E-55B6-7113757F22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396" y="3953022"/>
            <a:ext cx="2075117" cy="2075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76BEBC-A84E-4311-FF52-F75B137A4CB2}"/>
              </a:ext>
            </a:extLst>
          </p:cNvPr>
          <p:cNvSpPr txBox="1"/>
          <p:nvPr/>
        </p:nvSpPr>
        <p:spPr>
          <a:xfrm>
            <a:off x="4382513" y="4667414"/>
            <a:ext cx="62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Russo &amp; Toni. </a:t>
            </a:r>
            <a:r>
              <a:rPr lang="en-GB" i="1" dirty="0"/>
              <a:t>Causal Discovery and Knowledge Injection for Contestable Neural Networks</a:t>
            </a:r>
            <a:r>
              <a:rPr lang="en-GB" dirty="0"/>
              <a:t>. In Proc. of ECAI 2023</a:t>
            </a:r>
          </a:p>
        </p:txBody>
      </p:sp>
    </p:spTree>
    <p:extLst>
      <p:ext uri="{BB962C8B-B14F-4D97-AF65-F5344CB8AC3E}">
        <p14:creationId xmlns:p14="http://schemas.microsoft.com/office/powerpoint/2010/main" val="43393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2" grpId="0" build="p"/>
      <p:bldP spid="24" grpId="0" build="p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0EEBE-6E63-601A-7AB4-51BFE1BCB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6E3AD4-5911-3537-9258-FD486FC630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do we </a:t>
            </a:r>
            <a:r>
              <a:rPr lang="en-GB" dirty="0">
                <a:solidFill>
                  <a:srgbClr val="008080"/>
                </a:solidFill>
              </a:rPr>
              <a:t>reliably</a:t>
            </a:r>
            <a:r>
              <a:rPr lang="en-GB" dirty="0"/>
              <a:t> build causal graphs from data?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41C1B3-D0C0-6336-48E1-31570B65A9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84438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4AB2-77CE-7FC6-020D-CF183EE5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Overview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BCBC22-E9F9-9851-7645-BA4CAE02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A2CA5D-F9B6-570F-22FF-DE9349E9CB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dirty="0"/>
              <a:t>My Journey</a:t>
            </a:r>
          </a:p>
          <a:p>
            <a:pPr marL="342900" lvl="1" indent="-342900">
              <a:buFontTx/>
              <a:buChar char="-"/>
            </a:pPr>
            <a:r>
              <a:rPr lang="en-GB" dirty="0"/>
              <a:t>Motivation &amp; Background</a:t>
            </a:r>
          </a:p>
          <a:p>
            <a:pPr marL="504891" lvl="2" indent="-342900">
              <a:buFontTx/>
              <a:buChar char="-"/>
            </a:pPr>
            <a:r>
              <a:rPr lang="en-GB" dirty="0"/>
              <a:t>Causal Models</a:t>
            </a:r>
          </a:p>
          <a:p>
            <a:pPr marL="504891" lvl="2" indent="-342900">
              <a:buFontTx/>
              <a:buChar char="-"/>
            </a:pPr>
            <a:r>
              <a:rPr lang="en-GB" dirty="0"/>
              <a:t>Causal Discovery</a:t>
            </a:r>
          </a:p>
          <a:p>
            <a:pPr marL="342900" lvl="1" indent="-342900">
              <a:buFontTx/>
              <a:buChar char="-"/>
            </a:pPr>
            <a:r>
              <a:rPr lang="en-GB" dirty="0"/>
              <a:t>Causal Graphs for Contestable Neural Networks</a:t>
            </a:r>
          </a:p>
          <a:p>
            <a:pPr marL="342900" lvl="1" indent="-342900">
              <a:buFontTx/>
              <a:buChar char="-"/>
            </a:pPr>
            <a:r>
              <a:rPr lang="en-GB" dirty="0"/>
              <a:t>Causal Discovery with Shapley Values</a:t>
            </a:r>
          </a:p>
          <a:p>
            <a:pPr marL="342900" lvl="1" indent="-342900">
              <a:buFontTx/>
              <a:buChar char="-"/>
            </a:pPr>
            <a:r>
              <a:rPr lang="en-GB" dirty="0"/>
              <a:t>Argumentative Causal Discovery</a:t>
            </a:r>
          </a:p>
          <a:p>
            <a:pPr marL="342900" indent="-342900">
              <a:buFontTx/>
              <a:buChar char="-"/>
            </a:pPr>
            <a:r>
              <a:rPr lang="en-GB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8569537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59A94-657D-7536-B991-31C2B7ED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C8C8-C5F0-C842-0269-73DB7484A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Causal Discovery Literature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6078A-C21F-0DF0-6421-DD4974E65D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B51A8386-C41F-8217-26F0-BBE8A9F17A2F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dirty="0"/>
              <a:t>From the 90s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F6E5FFA-8F99-4D45-130A-860724CB8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5246" y="52246"/>
            <a:ext cx="5483774" cy="3376754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D4BC92-AF15-EFA0-B823-C0B140BA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12" y="1139437"/>
            <a:ext cx="5637830" cy="38727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F03DFF-1769-8F0A-F4A1-4DC06F095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434" y="4032097"/>
            <a:ext cx="5809397" cy="19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61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B99C6-97E6-2573-8E0A-96D8AEF3A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0E0C-A738-A76F-880E-BAE09B81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The Peter-Clark Algorithm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DB8D67-2A85-0611-4378-5D0D5503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 dirty="0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56EAEA36-5AFF-9384-EC2C-560B1AED5EE1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dirty="0"/>
              <a:t>(</a:t>
            </a:r>
            <a:r>
              <a:rPr lang="en-US" dirty="0" err="1"/>
              <a:t>Spirtes</a:t>
            </a:r>
            <a:r>
              <a:rPr lang="en-US" dirty="0"/>
              <a:t> et al, 1993) Example from </a:t>
            </a:r>
            <a:r>
              <a:rPr lang="en-US" dirty="0" err="1"/>
              <a:t>Glymour</a:t>
            </a:r>
            <a:r>
              <a:rPr lang="en-US" dirty="0"/>
              <a:t> et al, 2019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64233F-43D8-A9DD-4B78-A5233B4C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3" y="2611160"/>
            <a:ext cx="1967545" cy="12597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129F0E-EF13-12A9-7DB9-5AA707BA6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487" y="2611161"/>
            <a:ext cx="1966901" cy="1261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E0CE41-7195-604D-F501-FED8AB21E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0935" y="2889789"/>
            <a:ext cx="669868" cy="253818"/>
          </a:xfrm>
          <a:prstGeom prst="rect">
            <a:avLst/>
          </a:prstGeom>
        </p:spPr>
      </p:pic>
      <p:sp>
        <p:nvSpPr>
          <p:cNvPr id="20" name="Arrow: Right 19">
            <a:extLst>
              <a:ext uri="{FF2B5EF4-FFF2-40B4-BE49-F238E27FC236}">
                <a16:creationId xmlns:a16="http://schemas.microsoft.com/office/drawing/2014/main" id="{4648EDC5-CF5D-B6F7-0ED2-498CDA8B582F}"/>
              </a:ext>
            </a:extLst>
          </p:cNvPr>
          <p:cNvSpPr/>
          <p:nvPr/>
        </p:nvSpPr>
        <p:spPr>
          <a:xfrm>
            <a:off x="3300404" y="3076164"/>
            <a:ext cx="926327" cy="2143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953D60-035D-2427-267B-1E956DDBC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0227" y="2659710"/>
            <a:ext cx="1966901" cy="12639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C3C8EEB-BE53-A0F9-B09F-6499DD398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844" y="4693837"/>
            <a:ext cx="1925197" cy="1247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09F954-C413-72EE-AB07-0206A295F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9285" y="4693837"/>
            <a:ext cx="1891724" cy="1252010"/>
          </a:xfrm>
          <a:prstGeom prst="rect">
            <a:avLst/>
          </a:prstGeom>
        </p:spPr>
      </p:pic>
      <p:sp>
        <p:nvSpPr>
          <p:cNvPr id="28" name="Arrow: Right 27">
            <a:extLst>
              <a:ext uri="{FF2B5EF4-FFF2-40B4-BE49-F238E27FC236}">
                <a16:creationId xmlns:a16="http://schemas.microsoft.com/office/drawing/2014/main" id="{86DEDDD0-5734-102D-2643-BE7E4FDA08ED}"/>
              </a:ext>
            </a:extLst>
          </p:cNvPr>
          <p:cNvSpPr/>
          <p:nvPr/>
        </p:nvSpPr>
        <p:spPr>
          <a:xfrm>
            <a:off x="7587144" y="3076164"/>
            <a:ext cx="926327" cy="2143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5291DD9-F9ED-5204-2A10-39580A6D95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872" y="3322391"/>
            <a:ext cx="852869" cy="21321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BC4A173-01F4-5ADF-010D-8CFC6BC96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6010" y="2880877"/>
            <a:ext cx="818275" cy="1878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DA45FC-15A1-8ADB-5651-E13655088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616" y="5019616"/>
            <a:ext cx="669868" cy="25381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B8B84B1E-35B8-4CCA-1423-A85E57F35557}"/>
              </a:ext>
            </a:extLst>
          </p:cNvPr>
          <p:cNvGrpSpPr/>
          <p:nvPr/>
        </p:nvGrpSpPr>
        <p:grpSpPr>
          <a:xfrm>
            <a:off x="1567616" y="5317427"/>
            <a:ext cx="980433" cy="254959"/>
            <a:chOff x="1567616" y="5317427"/>
            <a:chExt cx="980433" cy="2549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1CEFA16-B2E7-E29E-A152-A0DDE2B8CBEF}"/>
                </a:ext>
              </a:extLst>
            </p:cNvPr>
            <p:cNvGrpSpPr/>
            <p:nvPr/>
          </p:nvGrpSpPr>
          <p:grpSpPr>
            <a:xfrm>
              <a:off x="1567616" y="5317427"/>
              <a:ext cx="980433" cy="254959"/>
              <a:chOff x="1567616" y="5317427"/>
              <a:chExt cx="980433" cy="25495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45F75FE-0C9A-9AAE-D921-5167E01A8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67616" y="5318568"/>
                <a:ext cx="669868" cy="25381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1E608C-D003-87A9-F20A-E65E2A582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41058" y="5317427"/>
                <a:ext cx="306991" cy="254959"/>
              </a:xfrm>
              <a:prstGeom prst="rect">
                <a:avLst/>
              </a:prstGeom>
            </p:spPr>
          </p:pic>
        </p:grp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E84C99A-945D-8C08-017E-75D676BE91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2013" y="5375106"/>
              <a:ext cx="112160" cy="1532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C6BDAD-6E23-5E23-9307-3C4EF251E6D2}"/>
              </a:ext>
            </a:extLst>
          </p:cNvPr>
          <p:cNvGrpSpPr/>
          <p:nvPr/>
        </p:nvGrpSpPr>
        <p:grpSpPr>
          <a:xfrm>
            <a:off x="4923487" y="1194710"/>
            <a:ext cx="2045264" cy="1057785"/>
            <a:chOff x="4923487" y="1194710"/>
            <a:chExt cx="2045264" cy="10577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DFDB7C-7C76-4831-C2A2-3E64D9B6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23487" y="1194710"/>
              <a:ext cx="2045264" cy="105778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499C65F-8858-BA71-DE62-19DA98198C1C}"/>
                </a:ext>
              </a:extLst>
            </p:cNvPr>
            <p:cNvSpPr txBox="1"/>
            <p:nvPr/>
          </p:nvSpPr>
          <p:spPr>
            <a:xfrm>
              <a:off x="5880653" y="1990102"/>
              <a:ext cx="1009735" cy="2623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1600" dirty="0">
                  <a:solidFill>
                    <a:schemeClr val="tx1"/>
                  </a:solidFill>
                </a:rPr>
                <a:t>True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6416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793FE-299B-2A9E-E7CC-D07BE0CAC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7288425-D3DC-4C99-5FA6-754ADAD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Peter-Clark Algorithm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9D0CB9-740E-9134-77E2-66488D07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DBD4E-8372-8FE5-E5EC-FBD988ACE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266981"/>
            <a:ext cx="3600000" cy="32047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Sound &amp; Complete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56C074EC-8097-1BBC-AC30-B8D6268D5E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Efficient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BC53B4F0-E4FA-5749-EC5F-60E38845F23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Subject to Statistical Errors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E4F4E211-CC9B-7C50-3975-1631F76861B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GB" dirty="0"/>
          </a:p>
        </p:txBody>
      </p:sp>
      <p:pic>
        <p:nvPicPr>
          <p:cNvPr id="25" name="Picture Placeholder 12" descr="Listening to records together">
            <a:extLst>
              <a:ext uri="{FF2B5EF4-FFF2-40B4-BE49-F238E27FC236}">
                <a16:creationId xmlns:a16="http://schemas.microsoft.com/office/drawing/2014/main" id="{2AC1CB67-86A9-8F72-47D2-4AEF61EC8C8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b="11756"/>
          <a:stretch/>
        </p:blipFill>
        <p:spPr>
          <a:xfrm>
            <a:off x="319088" y="1233394"/>
            <a:ext cx="3598862" cy="1835150"/>
          </a:xfrm>
          <a:noFill/>
        </p:spPr>
      </p:pic>
      <p:pic>
        <p:nvPicPr>
          <p:cNvPr id="28" name="Picture Placeholder 14" descr="Light bulb on green grass">
            <a:extLst>
              <a:ext uri="{FF2B5EF4-FFF2-40B4-BE49-F238E27FC236}">
                <a16:creationId xmlns:a16="http://schemas.microsoft.com/office/drawing/2014/main" id="{6EA2BB39-DF28-21C4-96CF-CD3E6D82E7E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1" b="11791"/>
          <a:stretch/>
        </p:blipFill>
        <p:spPr>
          <a:xfrm>
            <a:off x="4276725" y="1233394"/>
            <a:ext cx="3600450" cy="1835150"/>
          </a:xfrm>
          <a:noFill/>
        </p:spPr>
      </p:pic>
      <p:pic>
        <p:nvPicPr>
          <p:cNvPr id="29" name="Picture Placeholder 16" descr="Exclamation mark on a yellow background">
            <a:extLst>
              <a:ext uri="{FF2B5EF4-FFF2-40B4-BE49-F238E27FC236}">
                <a16:creationId xmlns:a16="http://schemas.microsoft.com/office/drawing/2014/main" id="{F63507BB-D6D9-1E79-EBC0-DBD3A2DE680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5" b="16005"/>
          <a:stretch/>
        </p:blipFill>
        <p:spPr>
          <a:xfrm>
            <a:off x="8235950" y="1233394"/>
            <a:ext cx="3598863" cy="18351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71129-9950-347B-3465-D069A6A14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396" y="3953022"/>
            <a:ext cx="2075117" cy="2075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CC61CA-BAB2-50C5-D627-F9AB733D5DFB}"/>
              </a:ext>
            </a:extLst>
          </p:cNvPr>
          <p:cNvSpPr txBox="1"/>
          <p:nvPr/>
        </p:nvSpPr>
        <p:spPr>
          <a:xfrm>
            <a:off x="4382513" y="4667414"/>
            <a:ext cx="7039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Russo &amp; Toni. </a:t>
            </a:r>
            <a:r>
              <a:rPr lang="en-GB" i="1" dirty="0"/>
              <a:t>Shapley-PC: Constraint-based Causal Structure Learning with a Shapley Inspired Framework</a:t>
            </a:r>
            <a:r>
              <a:rPr lang="en-GB" dirty="0"/>
              <a:t>. In Proc. of </a:t>
            </a:r>
            <a:r>
              <a:rPr lang="en-GB" dirty="0" err="1"/>
              <a:t>CLeaR</a:t>
            </a:r>
            <a:r>
              <a:rPr lang="en-GB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89457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2" grpId="0" build="p"/>
      <p:bldP spid="24" grpId="0" build="p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8C882-8A3E-14B7-412A-73DA8DDDF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2EB0D-14A3-A270-63B2-2B5FC3CF6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Shapley-PC </a:t>
            </a:r>
            <a:r>
              <a:rPr lang="nl-NL" dirty="0"/>
              <a:t>Reconstructution Accuracy 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6F8C-0DC9-024E-1D42-8373304D9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902FE8DF-08F0-C157-0C9F-0B5ADA0E412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on bnlearn datasets (Scutari, 2014)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0F1480-B66E-3791-9C2D-FA2D6DC8C8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84112" y="1316924"/>
            <a:ext cx="7223774" cy="448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61008B37-6A47-5708-B6C9-049A4441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9" t="120" r="26917" b="97406"/>
          <a:stretch>
            <a:fillRect/>
          </a:stretch>
        </p:blipFill>
        <p:spPr>
          <a:xfrm>
            <a:off x="2978893" y="1316924"/>
            <a:ext cx="6552705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7085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97F7C-DFF9-CDE4-E119-8A318DC6D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23612BC-F8A5-D57C-C2A1-2DB63E2D793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3325" y="1604247"/>
            <a:ext cx="5583238" cy="444801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142266-75A9-EEC9-E118-BEEF52AF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757" y="1629265"/>
            <a:ext cx="5515516" cy="4413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B35FEA-8F24-0DF7-8548-0E5A4F2E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Income Prediction Example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F823A97-7203-5A51-8E5B-1096AE192C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08075" y="1395413"/>
            <a:ext cx="4421137" cy="486568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52048E-4D00-9DAB-2753-851FC6ACE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4DF9986-F690-D2F8-12C0-A500BF4602A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A63EE0-2D26-A2F9-10FB-FBF7DB31BD4E}"/>
              </a:ext>
            </a:extLst>
          </p:cNvPr>
          <p:cNvSpPr/>
          <p:nvPr/>
        </p:nvSpPr>
        <p:spPr>
          <a:xfrm>
            <a:off x="6187143" y="407313"/>
            <a:ext cx="1615043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5081ABC-6945-DD91-3AE8-CB97AAB3963D}"/>
              </a:ext>
            </a:extLst>
          </p:cNvPr>
          <p:cNvSpPr/>
          <p:nvPr/>
        </p:nvSpPr>
        <p:spPr>
          <a:xfrm>
            <a:off x="6858000" y="848285"/>
            <a:ext cx="903726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284C282-9D2A-BF9E-D1EE-BE204688B5CC}"/>
              </a:ext>
            </a:extLst>
          </p:cNvPr>
          <p:cNvSpPr/>
          <p:nvPr/>
        </p:nvSpPr>
        <p:spPr>
          <a:xfrm>
            <a:off x="8095627" y="599510"/>
            <a:ext cx="1703828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Occupation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EB36358-FC68-C4C9-03F8-03E51BF5D5EB}"/>
              </a:ext>
            </a:extLst>
          </p:cNvPr>
          <p:cNvSpPr/>
          <p:nvPr/>
        </p:nvSpPr>
        <p:spPr>
          <a:xfrm>
            <a:off x="10092896" y="599509"/>
            <a:ext cx="1615043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Income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6E6DA3-30F8-B22F-0794-F0F6A6EC446A}"/>
              </a:ext>
            </a:extLst>
          </p:cNvPr>
          <p:cNvCxnSpPr>
            <a:cxnSpLocks/>
            <a:stCxn id="15" idx="6"/>
            <a:endCxn id="17" idx="2"/>
          </p:cNvCxnSpPr>
          <p:nvPr/>
        </p:nvCxnSpPr>
        <p:spPr>
          <a:xfrm>
            <a:off x="7802186" y="593097"/>
            <a:ext cx="293441" cy="192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D804B5-3D34-5728-2182-052D9399D60B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 flipV="1">
            <a:off x="7761726" y="785294"/>
            <a:ext cx="333901" cy="24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59EC31-7E22-ECE4-B098-2BD2A39D3520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 flipV="1">
            <a:off x="9799455" y="785293"/>
            <a:ext cx="2934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A444B6C7-069F-CD7B-BAB9-C42CDE82EF18}"/>
              </a:ext>
            </a:extLst>
          </p:cNvPr>
          <p:cNvCxnSpPr>
            <a:cxnSpLocks/>
            <a:stCxn id="15" idx="7"/>
            <a:endCxn id="18" idx="1"/>
          </p:cNvCxnSpPr>
          <p:nvPr/>
        </p:nvCxnSpPr>
        <p:spPr>
          <a:xfrm rot="16200000" flipH="1">
            <a:off x="8851443" y="-824047"/>
            <a:ext cx="192196" cy="2763746"/>
          </a:xfrm>
          <a:prstGeom prst="curvedConnector3">
            <a:avLst>
              <a:gd name="adj1" fmla="val -14725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99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6B677-2659-343A-79D1-36BADD315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0BD6-6B46-7140-50F0-5EB301CF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Income Prediction Example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EDE69-56A4-90A5-FAA0-9100A222D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71E33ED-1AE1-CA7C-784A-7D790D3F9AD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7764E-E0E1-11AE-9F93-35358D7AC120}"/>
              </a:ext>
            </a:extLst>
          </p:cNvPr>
          <p:cNvGrpSpPr/>
          <p:nvPr/>
        </p:nvGrpSpPr>
        <p:grpSpPr>
          <a:xfrm>
            <a:off x="1652466" y="3039427"/>
            <a:ext cx="5520796" cy="812539"/>
            <a:chOff x="6187143" y="407313"/>
            <a:chExt cx="5520796" cy="81253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78F97C5-5F61-2CC9-7C5E-A3882441C073}"/>
                </a:ext>
              </a:extLst>
            </p:cNvPr>
            <p:cNvSpPr/>
            <p:nvPr/>
          </p:nvSpPr>
          <p:spPr>
            <a:xfrm>
              <a:off x="6187143" y="407313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Education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8F10CC0-9271-6EEF-C536-D926A45AF540}"/>
                </a:ext>
              </a:extLst>
            </p:cNvPr>
            <p:cNvSpPr/>
            <p:nvPr/>
          </p:nvSpPr>
          <p:spPr>
            <a:xfrm>
              <a:off x="6858000" y="848285"/>
              <a:ext cx="903726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Race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EC21B7-3EDD-C534-54CB-54632A886007}"/>
                </a:ext>
              </a:extLst>
            </p:cNvPr>
            <p:cNvSpPr/>
            <p:nvPr/>
          </p:nvSpPr>
          <p:spPr>
            <a:xfrm>
              <a:off x="8095627" y="599510"/>
              <a:ext cx="1703828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Occupation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6A56FCD-C283-EA4F-E79A-7AC32F809468}"/>
                </a:ext>
              </a:extLst>
            </p:cNvPr>
            <p:cNvSpPr/>
            <p:nvPr/>
          </p:nvSpPr>
          <p:spPr>
            <a:xfrm>
              <a:off x="10092896" y="599509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Income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3A62F53-0088-EA89-4A3D-45C103E3A89C}"/>
                </a:ext>
              </a:extLst>
            </p:cNvPr>
            <p:cNvCxnSpPr>
              <a:cxnSpLocks/>
              <a:stCxn id="30" idx="6"/>
              <a:endCxn id="31" idx="2"/>
            </p:cNvCxnSpPr>
            <p:nvPr/>
          </p:nvCxnSpPr>
          <p:spPr>
            <a:xfrm flipV="1">
              <a:off x="7761726" y="785294"/>
              <a:ext cx="333901" cy="248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22BD852-1F68-271C-8D8A-02A97D67BA7C}"/>
                </a:ext>
              </a:extLst>
            </p:cNvPr>
            <p:cNvCxnSpPr>
              <a:cxnSpLocks/>
              <a:stCxn id="31" idx="6"/>
              <a:endCxn id="33" idx="2"/>
            </p:cNvCxnSpPr>
            <p:nvPr/>
          </p:nvCxnSpPr>
          <p:spPr>
            <a:xfrm flipV="1">
              <a:off x="9799455" y="785293"/>
              <a:ext cx="29344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33C256-C886-3BA9-F107-20723A880747}"/>
              </a:ext>
            </a:extLst>
          </p:cNvPr>
          <p:cNvGrpSpPr/>
          <p:nvPr/>
        </p:nvGrpSpPr>
        <p:grpSpPr>
          <a:xfrm>
            <a:off x="1493221" y="1457063"/>
            <a:ext cx="5520796" cy="812539"/>
            <a:chOff x="6187143" y="407313"/>
            <a:chExt cx="5520796" cy="812539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6384A95-CE9A-BF05-6912-E0A35EDDD220}"/>
                </a:ext>
              </a:extLst>
            </p:cNvPr>
            <p:cNvSpPr/>
            <p:nvPr/>
          </p:nvSpPr>
          <p:spPr>
            <a:xfrm>
              <a:off x="6187143" y="407313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Education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7576738-EB3C-E62F-6458-7351ABB7C094}"/>
                </a:ext>
              </a:extLst>
            </p:cNvPr>
            <p:cNvSpPr/>
            <p:nvPr/>
          </p:nvSpPr>
          <p:spPr>
            <a:xfrm>
              <a:off x="6858000" y="848285"/>
              <a:ext cx="903726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Race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A97067-FD52-AD56-FCD1-9E83937EADF6}"/>
                </a:ext>
              </a:extLst>
            </p:cNvPr>
            <p:cNvSpPr/>
            <p:nvPr/>
          </p:nvSpPr>
          <p:spPr>
            <a:xfrm>
              <a:off x="8095627" y="599510"/>
              <a:ext cx="1703828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Occupation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8CC9DB-49AC-720C-981A-17FCF58018A4}"/>
                </a:ext>
              </a:extLst>
            </p:cNvPr>
            <p:cNvSpPr/>
            <p:nvPr/>
          </p:nvSpPr>
          <p:spPr>
            <a:xfrm>
              <a:off x="10092896" y="599509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Income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1B6F0EA-D8E4-21E4-F2D7-F56DFBCD684A}"/>
                </a:ext>
              </a:extLst>
            </p:cNvPr>
            <p:cNvCxnSpPr>
              <a:cxnSpLocks/>
              <a:stCxn id="43" idx="6"/>
              <a:endCxn id="45" idx="2"/>
            </p:cNvCxnSpPr>
            <p:nvPr/>
          </p:nvCxnSpPr>
          <p:spPr>
            <a:xfrm>
              <a:off x="7802186" y="593097"/>
              <a:ext cx="293441" cy="1921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4BB8A37-0B13-D370-D1F7-58F5419D50F0}"/>
                </a:ext>
              </a:extLst>
            </p:cNvPr>
            <p:cNvCxnSpPr>
              <a:cxnSpLocks/>
              <a:stCxn id="44" idx="6"/>
              <a:endCxn id="45" idx="2"/>
            </p:cNvCxnSpPr>
            <p:nvPr/>
          </p:nvCxnSpPr>
          <p:spPr>
            <a:xfrm flipV="1">
              <a:off x="7761726" y="785294"/>
              <a:ext cx="333901" cy="248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257BCF4-A02C-BAF6-D0B9-F2DCBD7D7C22}"/>
                </a:ext>
              </a:extLst>
            </p:cNvPr>
            <p:cNvCxnSpPr>
              <a:cxnSpLocks/>
              <a:stCxn id="45" idx="6"/>
              <a:endCxn id="46" idx="2"/>
            </p:cNvCxnSpPr>
            <p:nvPr/>
          </p:nvCxnSpPr>
          <p:spPr>
            <a:xfrm flipV="1">
              <a:off x="9799455" y="785293"/>
              <a:ext cx="29344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or: Curved 49">
              <a:extLst>
                <a:ext uri="{FF2B5EF4-FFF2-40B4-BE49-F238E27FC236}">
                  <a16:creationId xmlns:a16="http://schemas.microsoft.com/office/drawing/2014/main" id="{138721BE-316E-06B7-B8F5-6D227B4B647F}"/>
                </a:ext>
              </a:extLst>
            </p:cNvPr>
            <p:cNvCxnSpPr>
              <a:cxnSpLocks/>
              <a:stCxn id="43" idx="7"/>
              <a:endCxn id="46" idx="1"/>
            </p:cNvCxnSpPr>
            <p:nvPr/>
          </p:nvCxnSpPr>
          <p:spPr>
            <a:xfrm rot="16200000" flipH="1">
              <a:off x="8851443" y="-824047"/>
              <a:ext cx="192196" cy="2763746"/>
            </a:xfrm>
            <a:prstGeom prst="curvedConnector3">
              <a:avLst>
                <a:gd name="adj1" fmla="val -14725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8DF3B30-CC01-503E-0510-A19A2764D275}"/>
              </a:ext>
            </a:extLst>
          </p:cNvPr>
          <p:cNvGrpSpPr/>
          <p:nvPr/>
        </p:nvGrpSpPr>
        <p:grpSpPr>
          <a:xfrm>
            <a:off x="1652466" y="4678371"/>
            <a:ext cx="5520796" cy="812539"/>
            <a:chOff x="6187143" y="407313"/>
            <a:chExt cx="5520796" cy="81253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BAA2E05-BA4F-990B-DD62-8D6234DE896C}"/>
                </a:ext>
              </a:extLst>
            </p:cNvPr>
            <p:cNvSpPr/>
            <p:nvPr/>
          </p:nvSpPr>
          <p:spPr>
            <a:xfrm>
              <a:off x="6187143" y="407313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Education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3A10D1E-3C54-5C5E-EDA1-D8AFE717AC27}"/>
                </a:ext>
              </a:extLst>
            </p:cNvPr>
            <p:cNvSpPr/>
            <p:nvPr/>
          </p:nvSpPr>
          <p:spPr>
            <a:xfrm>
              <a:off x="6858000" y="848285"/>
              <a:ext cx="903726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Race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7433D6-9811-FCEF-299D-E003ACD21149}"/>
                </a:ext>
              </a:extLst>
            </p:cNvPr>
            <p:cNvSpPr/>
            <p:nvPr/>
          </p:nvSpPr>
          <p:spPr>
            <a:xfrm>
              <a:off x="8095627" y="599510"/>
              <a:ext cx="1703828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Occupation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67E031C-B0FD-1221-363A-902AEC2DB0B6}"/>
                </a:ext>
              </a:extLst>
            </p:cNvPr>
            <p:cNvSpPr/>
            <p:nvPr/>
          </p:nvSpPr>
          <p:spPr>
            <a:xfrm>
              <a:off x="10092896" y="599509"/>
              <a:ext cx="1615043" cy="3715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Income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E8127691-3C15-0EA1-EB8E-771D493A392E}"/>
                </a:ext>
              </a:extLst>
            </p:cNvPr>
            <p:cNvCxnSpPr>
              <a:cxnSpLocks/>
              <a:stCxn id="52" idx="6"/>
              <a:endCxn id="54" idx="2"/>
            </p:cNvCxnSpPr>
            <p:nvPr/>
          </p:nvCxnSpPr>
          <p:spPr>
            <a:xfrm>
              <a:off x="7802186" y="593097"/>
              <a:ext cx="293441" cy="1921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7EFA4431-CBBD-3F0D-C899-865007A8FC2B}"/>
                </a:ext>
              </a:extLst>
            </p:cNvPr>
            <p:cNvCxnSpPr>
              <a:cxnSpLocks/>
              <a:stCxn id="53" idx="6"/>
              <a:endCxn id="54" idx="2"/>
            </p:cNvCxnSpPr>
            <p:nvPr/>
          </p:nvCxnSpPr>
          <p:spPr>
            <a:xfrm flipV="1">
              <a:off x="7761726" y="785294"/>
              <a:ext cx="333901" cy="2487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F57D7E56-21DA-9CD0-8BA9-ED6E53B8D055}"/>
                </a:ext>
              </a:extLst>
            </p:cNvPr>
            <p:cNvCxnSpPr>
              <a:cxnSpLocks/>
              <a:stCxn id="54" idx="6"/>
              <a:endCxn id="55" idx="2"/>
            </p:cNvCxnSpPr>
            <p:nvPr/>
          </p:nvCxnSpPr>
          <p:spPr>
            <a:xfrm flipV="1">
              <a:off x="9799455" y="785293"/>
              <a:ext cx="293441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5E2CB58-3015-D3FB-E948-97218FEA0D11}"/>
              </a:ext>
            </a:extLst>
          </p:cNvPr>
          <p:cNvSpPr txBox="1"/>
          <p:nvPr/>
        </p:nvSpPr>
        <p:spPr>
          <a:xfrm>
            <a:off x="7477048" y="1703674"/>
            <a:ext cx="1683143" cy="2424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True Causal Graph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D1CC39-1881-0BB9-359B-43DB23FCD8BC}"/>
              </a:ext>
            </a:extLst>
          </p:cNvPr>
          <p:cNvSpPr txBox="1"/>
          <p:nvPr/>
        </p:nvSpPr>
        <p:spPr>
          <a:xfrm>
            <a:off x="7466704" y="3307769"/>
            <a:ext cx="3930928" cy="2424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Majority-PC (Colombo and </a:t>
            </a:r>
            <a:r>
              <a:rPr lang="en-GB" sz="1600" dirty="0" err="1">
                <a:solidFill>
                  <a:schemeClr val="tx1"/>
                </a:solidFill>
              </a:rPr>
              <a:t>Maathias</a:t>
            </a:r>
            <a:r>
              <a:rPr lang="en-GB" sz="1600" dirty="0"/>
              <a:t>, 2012)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70658F6-6B3B-D058-9650-EC85305B5226}"/>
              </a:ext>
            </a:extLst>
          </p:cNvPr>
          <p:cNvSpPr txBox="1"/>
          <p:nvPr/>
        </p:nvSpPr>
        <p:spPr>
          <a:xfrm>
            <a:off x="7466703" y="4960253"/>
            <a:ext cx="3728628" cy="2424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tx1"/>
                </a:solidFill>
              </a:rPr>
              <a:t>Shapley-PC (Russo and Toni, 2025</a:t>
            </a:r>
            <a:r>
              <a:rPr lang="en-GB" sz="1600" dirty="0"/>
              <a:t>)</a:t>
            </a:r>
            <a:endParaRPr lang="en-GB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56AA5AB-CAA1-7054-87F6-535DFE39F717}"/>
              </a:ext>
            </a:extLst>
          </p:cNvPr>
          <p:cNvCxnSpPr>
            <a:stCxn id="29" idx="6"/>
            <a:endCxn id="31" idx="2"/>
          </p:cNvCxnSpPr>
          <p:nvPr/>
        </p:nvCxnSpPr>
        <p:spPr>
          <a:xfrm>
            <a:off x="3267509" y="3225211"/>
            <a:ext cx="293441" cy="1921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BE3268F0-7AD0-C4B6-9018-577B20EABDAF}"/>
              </a:ext>
            </a:extLst>
          </p:cNvPr>
          <p:cNvCxnSpPr>
            <a:stCxn id="29" idx="7"/>
            <a:endCxn id="33" idx="1"/>
          </p:cNvCxnSpPr>
          <p:nvPr/>
        </p:nvCxnSpPr>
        <p:spPr>
          <a:xfrm rot="16200000" flipH="1">
            <a:off x="4316766" y="1808067"/>
            <a:ext cx="192196" cy="2763746"/>
          </a:xfrm>
          <a:prstGeom prst="curvedConnector3">
            <a:avLst>
              <a:gd name="adj1" fmla="val -1472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CDF97067-A859-BD11-9181-9F7B5C80A841}"/>
              </a:ext>
            </a:extLst>
          </p:cNvPr>
          <p:cNvCxnSpPr>
            <a:stCxn id="52" idx="7"/>
            <a:endCxn id="55" idx="1"/>
          </p:cNvCxnSpPr>
          <p:nvPr/>
        </p:nvCxnSpPr>
        <p:spPr>
          <a:xfrm rot="16200000" flipH="1">
            <a:off x="4316766" y="3447011"/>
            <a:ext cx="192196" cy="2763746"/>
          </a:xfrm>
          <a:prstGeom prst="curvedConnector3">
            <a:avLst>
              <a:gd name="adj1" fmla="val -14725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9697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3F640-AD78-B58B-A7EA-5103D8B5C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16" descr="A diagram of a process&#10;&#10;AI-generated content may be incorrect.">
            <a:extLst>
              <a:ext uri="{FF2B5EF4-FFF2-40B4-BE49-F238E27FC236}">
                <a16:creationId xmlns:a16="http://schemas.microsoft.com/office/drawing/2014/main" id="{E790FF8C-7929-D01E-4E9D-168FC74D4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1"/>
          <a:stretch>
            <a:fillRect/>
          </a:stretch>
        </p:blipFill>
        <p:spPr>
          <a:xfrm>
            <a:off x="7482177" y="2345390"/>
            <a:ext cx="4384385" cy="2965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89228C-2F47-6E6C-CCBC-427735821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6" y="2345390"/>
            <a:ext cx="3654192" cy="2965731"/>
          </a:xfrm>
          <a:prstGeom prst="rect">
            <a:avLst/>
          </a:prstGeom>
        </p:spPr>
      </p:pic>
      <p:pic>
        <p:nvPicPr>
          <p:cNvPr id="17" name="Content Placeholder 16" descr="A diagram of a process&#10;&#10;AI-generated content may be incorrect.">
            <a:extLst>
              <a:ext uri="{FF2B5EF4-FFF2-40B4-BE49-F238E27FC236}">
                <a16:creationId xmlns:a16="http://schemas.microsoft.com/office/drawing/2014/main" id="{E0140B88-5A5F-AA27-3CF1-09CD10847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89"/>
          <a:stretch>
            <a:fillRect/>
          </a:stretch>
        </p:blipFill>
        <p:spPr>
          <a:xfrm>
            <a:off x="325438" y="2345390"/>
            <a:ext cx="7156739" cy="296573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F783D-B109-D663-3868-12472D62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Argumentative Causal Discovery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649C9B-C950-5E0F-1E84-3E1E7B456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FE966834-A501-DCE0-9E1A-1EB7C61ED947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 Debate about Causality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76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01D6FD8-FFE2-FD03-E727-04AB634A9C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3325" y="1604247"/>
            <a:ext cx="5583238" cy="444801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2C57F1-410B-EB51-732C-2A4929EAA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757" y="1629265"/>
            <a:ext cx="5515516" cy="4413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F602-DBF4-A637-186B-8B8BFBD9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Income Prediction Example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A008B0-09A0-69A8-E396-B546773609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908075" y="1395413"/>
            <a:ext cx="4421137" cy="4865687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38D8-1768-D0F6-3BAE-11E18446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ED9E482-B345-993C-BB56-6618724A2725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4F2299-3547-3D7E-F775-FB1D2AA26E45}"/>
              </a:ext>
            </a:extLst>
          </p:cNvPr>
          <p:cNvSpPr/>
          <p:nvPr/>
        </p:nvSpPr>
        <p:spPr>
          <a:xfrm>
            <a:off x="6146683" y="389571"/>
            <a:ext cx="1615043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Education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7D4B6D-500E-5EF3-7A7B-5E469F96673D}"/>
              </a:ext>
            </a:extLst>
          </p:cNvPr>
          <p:cNvSpPr/>
          <p:nvPr/>
        </p:nvSpPr>
        <p:spPr>
          <a:xfrm>
            <a:off x="6858000" y="848285"/>
            <a:ext cx="903726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Race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71DF68-1D18-D71F-4625-007616C08244}"/>
              </a:ext>
            </a:extLst>
          </p:cNvPr>
          <p:cNvSpPr/>
          <p:nvPr/>
        </p:nvSpPr>
        <p:spPr>
          <a:xfrm>
            <a:off x="8095627" y="599510"/>
            <a:ext cx="1703828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Occupation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6138CF-FD8B-1A71-8F8B-18A4B74C2803}"/>
              </a:ext>
            </a:extLst>
          </p:cNvPr>
          <p:cNvSpPr/>
          <p:nvPr/>
        </p:nvSpPr>
        <p:spPr>
          <a:xfrm>
            <a:off x="10092896" y="599509"/>
            <a:ext cx="1615043" cy="3715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Income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D644A0D-8F94-BF22-2FF6-311E94DB7E83}"/>
              </a:ext>
            </a:extLst>
          </p:cNvPr>
          <p:cNvCxnSpPr>
            <a:stCxn id="15" idx="6"/>
            <a:endCxn id="17" idx="2"/>
          </p:cNvCxnSpPr>
          <p:nvPr/>
        </p:nvCxnSpPr>
        <p:spPr>
          <a:xfrm>
            <a:off x="7761726" y="575355"/>
            <a:ext cx="333901" cy="209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A1AA21D-0A41-CD48-51C5-B5FBD8A33F0F}"/>
              </a:ext>
            </a:extLst>
          </p:cNvPr>
          <p:cNvCxnSpPr>
            <a:cxnSpLocks/>
            <a:stCxn id="16" idx="6"/>
            <a:endCxn id="17" idx="2"/>
          </p:cNvCxnSpPr>
          <p:nvPr/>
        </p:nvCxnSpPr>
        <p:spPr>
          <a:xfrm flipV="1">
            <a:off x="7761726" y="785294"/>
            <a:ext cx="333901" cy="248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4B928DB-B817-B965-DFE6-4D382718AFDD}"/>
              </a:ext>
            </a:extLst>
          </p:cNvPr>
          <p:cNvCxnSpPr>
            <a:cxnSpLocks/>
            <a:stCxn id="17" idx="6"/>
            <a:endCxn id="18" idx="2"/>
          </p:cNvCxnSpPr>
          <p:nvPr/>
        </p:nvCxnSpPr>
        <p:spPr>
          <a:xfrm flipV="1">
            <a:off x="9799455" y="785293"/>
            <a:ext cx="29344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95F8CD3D-4777-3A5C-A0BB-20821714BE2F}"/>
              </a:ext>
            </a:extLst>
          </p:cNvPr>
          <p:cNvCxnSpPr>
            <a:cxnSpLocks/>
            <a:stCxn id="15" idx="7"/>
            <a:endCxn id="18" idx="1"/>
          </p:cNvCxnSpPr>
          <p:nvPr/>
        </p:nvCxnSpPr>
        <p:spPr>
          <a:xfrm rot="16200000" flipH="1">
            <a:off x="8822342" y="-853148"/>
            <a:ext cx="209938" cy="2804206"/>
          </a:xfrm>
          <a:prstGeom prst="curvedConnector3">
            <a:avLst>
              <a:gd name="adj1" fmla="val -365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DD749C-853C-DBA4-7B67-39492ED89C65}"/>
              </a:ext>
            </a:extLst>
          </p:cNvPr>
          <p:cNvCxnSpPr/>
          <p:nvPr/>
        </p:nvCxnSpPr>
        <p:spPr>
          <a:xfrm>
            <a:off x="6412938" y="5830311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456EEB8-4965-26FF-011E-D2E576DF2D01}"/>
              </a:ext>
            </a:extLst>
          </p:cNvPr>
          <p:cNvCxnSpPr/>
          <p:nvPr/>
        </p:nvCxnSpPr>
        <p:spPr>
          <a:xfrm>
            <a:off x="6412938" y="5436499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908476-5312-7624-9786-A526548913EC}"/>
              </a:ext>
            </a:extLst>
          </p:cNvPr>
          <p:cNvCxnSpPr/>
          <p:nvPr/>
        </p:nvCxnSpPr>
        <p:spPr>
          <a:xfrm>
            <a:off x="6412938" y="5035943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A83279-5C0F-E39B-3355-568C5C931003}"/>
              </a:ext>
            </a:extLst>
          </p:cNvPr>
          <p:cNvCxnSpPr/>
          <p:nvPr/>
        </p:nvCxnSpPr>
        <p:spPr>
          <a:xfrm>
            <a:off x="6412938" y="4635387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1275721-ADB3-A74E-EBC7-A214473A29BE}"/>
              </a:ext>
            </a:extLst>
          </p:cNvPr>
          <p:cNvCxnSpPr/>
          <p:nvPr/>
        </p:nvCxnSpPr>
        <p:spPr>
          <a:xfrm>
            <a:off x="6412938" y="4234832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B99F4E0-1C29-A6E9-10FD-025479A32E99}"/>
              </a:ext>
            </a:extLst>
          </p:cNvPr>
          <p:cNvCxnSpPr/>
          <p:nvPr/>
        </p:nvCxnSpPr>
        <p:spPr>
          <a:xfrm>
            <a:off x="6412938" y="3830230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CDB02C1-95D6-2112-DFAE-4CEC8B47E0CC}"/>
              </a:ext>
            </a:extLst>
          </p:cNvPr>
          <p:cNvCxnSpPr/>
          <p:nvPr/>
        </p:nvCxnSpPr>
        <p:spPr>
          <a:xfrm>
            <a:off x="6412938" y="3429000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0B30F91-4D57-9D42-56FE-C5C71642FA97}"/>
              </a:ext>
            </a:extLst>
          </p:cNvPr>
          <p:cNvCxnSpPr/>
          <p:nvPr/>
        </p:nvCxnSpPr>
        <p:spPr>
          <a:xfrm>
            <a:off x="6412938" y="3036537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73B30C-9771-01BC-5388-8C3FBAE723C8}"/>
              </a:ext>
            </a:extLst>
          </p:cNvPr>
          <p:cNvCxnSpPr/>
          <p:nvPr/>
        </p:nvCxnSpPr>
        <p:spPr>
          <a:xfrm>
            <a:off x="6412938" y="2623844"/>
            <a:ext cx="52950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761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E86FD-D18D-2AEF-69DF-E82492D74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B6C23-C71E-60A7-0E7F-D65BE474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ABAPC Reconstruction Accuracy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F2DEC-1D52-F53E-0129-9A2A728B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E65B22EB-5BB2-4319-95D9-18BDB4E2B9F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on bnlearn datasets (Scutari, 2014) 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7A4293-5776-BE2E-AFDB-60753AC2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610" y="1395413"/>
            <a:ext cx="10742781" cy="4865687"/>
          </a:xfrm>
        </p:spPr>
      </p:pic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9ABC695C-07F9-46BC-665D-1C48068C06F2}"/>
              </a:ext>
            </a:extLst>
          </p:cNvPr>
          <p:cNvSpPr/>
          <p:nvPr/>
        </p:nvSpPr>
        <p:spPr>
          <a:xfrm>
            <a:off x="3151848" y="3723253"/>
            <a:ext cx="505752" cy="469338"/>
          </a:xfrm>
          <a:prstGeom prst="flowChartConnector">
            <a:avLst/>
          </a:prstGeom>
          <a:noFill/>
          <a:ln w="19050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1625FD2-AD7A-19BD-E15D-A1D1BDAF9F3F}"/>
              </a:ext>
            </a:extLst>
          </p:cNvPr>
          <p:cNvSpPr/>
          <p:nvPr/>
        </p:nvSpPr>
        <p:spPr>
          <a:xfrm>
            <a:off x="5749494" y="4010521"/>
            <a:ext cx="505752" cy="469338"/>
          </a:xfrm>
          <a:prstGeom prst="flowChartConnector">
            <a:avLst/>
          </a:prstGeom>
          <a:noFill/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CCCEDAD-904B-E7DC-4EE9-D1F931A2E935}"/>
              </a:ext>
            </a:extLst>
          </p:cNvPr>
          <p:cNvSpPr/>
          <p:nvPr/>
        </p:nvSpPr>
        <p:spPr>
          <a:xfrm>
            <a:off x="8384324" y="3695848"/>
            <a:ext cx="505752" cy="469338"/>
          </a:xfrm>
          <a:prstGeom prst="flowChartConnector">
            <a:avLst/>
          </a:prstGeom>
          <a:noFill/>
          <a:ln w="19050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79B5576-5BAF-4F3D-A720-C3A63C8F3D85}"/>
              </a:ext>
            </a:extLst>
          </p:cNvPr>
          <p:cNvSpPr/>
          <p:nvPr/>
        </p:nvSpPr>
        <p:spPr>
          <a:xfrm>
            <a:off x="11005296" y="2740988"/>
            <a:ext cx="505752" cy="469338"/>
          </a:xfrm>
          <a:prstGeom prst="flowChartConnector">
            <a:avLst/>
          </a:prstGeom>
          <a:noFill/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B0A0817F-73EA-3A7E-98ED-C9D0EDD732AB}"/>
              </a:ext>
            </a:extLst>
          </p:cNvPr>
          <p:cNvSpPr/>
          <p:nvPr/>
        </p:nvSpPr>
        <p:spPr>
          <a:xfrm>
            <a:off x="9780200" y="4553604"/>
            <a:ext cx="505752" cy="469338"/>
          </a:xfrm>
          <a:prstGeom prst="flowChartConnector">
            <a:avLst/>
          </a:prstGeom>
          <a:noFill/>
          <a:ln w="19050">
            <a:solidFill>
              <a:srgbClr val="FF8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770C8CE-35CB-8CEB-043D-84371F183FED}"/>
              </a:ext>
            </a:extLst>
          </p:cNvPr>
          <p:cNvSpPr/>
          <p:nvPr/>
        </p:nvSpPr>
        <p:spPr>
          <a:xfrm>
            <a:off x="1943927" y="3930517"/>
            <a:ext cx="505752" cy="46933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DFBAB3F1-FAE9-1FB8-63FD-4FA956A2A2A5}"/>
              </a:ext>
            </a:extLst>
          </p:cNvPr>
          <p:cNvSpPr/>
          <p:nvPr/>
        </p:nvSpPr>
        <p:spPr>
          <a:xfrm>
            <a:off x="4537424" y="5462587"/>
            <a:ext cx="505752" cy="469338"/>
          </a:xfrm>
          <a:prstGeom prst="flowChartConnector">
            <a:avLst/>
          </a:prstGeom>
          <a:noFill/>
          <a:ln w="19050">
            <a:solidFill>
              <a:schemeClr val="accent6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C2BE715E-EF97-F5F3-6715-A6D09DEF104E}"/>
              </a:ext>
            </a:extLst>
          </p:cNvPr>
          <p:cNvSpPr/>
          <p:nvPr/>
        </p:nvSpPr>
        <p:spPr>
          <a:xfrm>
            <a:off x="7176403" y="3957922"/>
            <a:ext cx="505752" cy="469338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732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FF5D-BBCC-AFC4-CF4E-020836084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3AD2269-D7F1-3588-ED02-1DA906D0D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GB" dirty="0"/>
              <a:t>Argumentative Causal Discovery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B6795-AE1F-0868-5EAE-D120A104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2F359-E1FA-506F-C4E5-E761C490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493" y="3266981"/>
            <a:ext cx="3600000" cy="32047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GB" dirty="0"/>
              <a:t>Sound &amp; Complete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1566761E-988A-E8EF-701A-7185C0BC705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276876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Robust to Errors but Computationally Demanding</a:t>
            </a:r>
          </a:p>
        </p:txBody>
      </p: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45D3563A-EF39-DD8A-618B-807353CB0A7C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235258" y="3266981"/>
            <a:ext cx="3600000" cy="320478"/>
          </a:xfrm>
        </p:spPr>
        <p:txBody>
          <a:bodyPr/>
          <a:lstStyle/>
          <a:p>
            <a:pPr algn="ctr"/>
            <a:r>
              <a:rPr lang="en-US" dirty="0"/>
              <a:t>Data Check &amp;</a:t>
            </a:r>
          </a:p>
          <a:p>
            <a:pPr algn="ctr"/>
            <a:r>
              <a:rPr lang="en-US" dirty="0"/>
              <a:t>Stakeholder Engagement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0EB6DC3-A9CB-D90A-2EB2-BEE1FD1E83B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Robust &amp; Interactive</a:t>
            </a:r>
          </a:p>
        </p:txBody>
      </p:sp>
      <p:pic>
        <p:nvPicPr>
          <p:cNvPr id="25" name="Picture Placeholder 12" descr="Listening to records together">
            <a:extLst>
              <a:ext uri="{FF2B5EF4-FFF2-40B4-BE49-F238E27FC236}">
                <a16:creationId xmlns:a16="http://schemas.microsoft.com/office/drawing/2014/main" id="{A1451D2D-5875-D18F-733B-6564174C2A5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b="11756"/>
          <a:stretch/>
        </p:blipFill>
        <p:spPr>
          <a:xfrm>
            <a:off x="319088" y="1233394"/>
            <a:ext cx="3598862" cy="1835150"/>
          </a:xfrm>
          <a:noFill/>
        </p:spPr>
      </p:pic>
      <p:pic>
        <p:nvPicPr>
          <p:cNvPr id="28" name="Picture Placeholder 14">
            <a:extLst>
              <a:ext uri="{FF2B5EF4-FFF2-40B4-BE49-F238E27FC236}">
                <a16:creationId xmlns:a16="http://schemas.microsoft.com/office/drawing/2014/main" id="{2F7843ED-FB1F-3E49-96B1-B55B7AA6722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" b="87"/>
          <a:stretch/>
        </p:blipFill>
        <p:spPr>
          <a:xfrm>
            <a:off x="4276725" y="1233394"/>
            <a:ext cx="3600450" cy="1835150"/>
          </a:xfrm>
          <a:noFill/>
        </p:spPr>
      </p:pic>
      <p:pic>
        <p:nvPicPr>
          <p:cNvPr id="29" name="Picture Placeholder 16" descr="People watching a laptop">
            <a:extLst>
              <a:ext uri="{FF2B5EF4-FFF2-40B4-BE49-F238E27FC236}">
                <a16:creationId xmlns:a16="http://schemas.microsoft.com/office/drawing/2014/main" id="{1F848F49-D109-F2BD-2843-DC637C1F00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6" b="11756"/>
          <a:stretch/>
        </p:blipFill>
        <p:spPr>
          <a:xfrm>
            <a:off x="8235950" y="1233394"/>
            <a:ext cx="3598863" cy="18351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25A81-54D4-DCB0-7E4E-A5C41EE1A2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7396" y="3953022"/>
            <a:ext cx="2075117" cy="2075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EBE22B-5C46-18A5-131B-CDE025D5ED37}"/>
              </a:ext>
            </a:extLst>
          </p:cNvPr>
          <p:cNvSpPr txBox="1"/>
          <p:nvPr/>
        </p:nvSpPr>
        <p:spPr>
          <a:xfrm>
            <a:off x="4382513" y="4667414"/>
            <a:ext cx="60756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Russo, Rapberger &amp; Toni. </a:t>
            </a:r>
            <a:r>
              <a:rPr lang="it-IT" i="1" dirty="0"/>
              <a:t>Argumentative Causal Discovery</a:t>
            </a:r>
            <a:r>
              <a:rPr lang="it-IT" dirty="0"/>
              <a:t>. In Proc. of KR 2024.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2" grpId="0" build="p"/>
      <p:bldP spid="24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F055-CE30-3AD0-9518-624BF5E1B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Journey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F19C4-7E36-99EE-9681-DC514394E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5800" y="1579259"/>
            <a:ext cx="7983068" cy="4226947"/>
          </a:xfrm>
        </p:spPr>
        <p:txBody>
          <a:bodyPr/>
          <a:lstStyle/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2009-2012</a:t>
            </a:r>
            <a:r>
              <a:rPr lang="en-GB" dirty="0"/>
              <a:t> 	</a:t>
            </a:r>
            <a:r>
              <a:rPr lang="en-GB" dirty="0">
                <a:solidFill>
                  <a:schemeClr val="accent3"/>
                </a:solidFill>
              </a:rPr>
              <a:t>Rome</a:t>
            </a:r>
            <a:r>
              <a:rPr lang="en-GB" dirty="0"/>
              <a:t> – Tor Vergata: BSc Economics &amp; Finance</a:t>
            </a:r>
          </a:p>
          <a:p>
            <a:pPr lvl="2" indent="0">
              <a:lnSpc>
                <a:spcPct val="100000"/>
              </a:lnSpc>
              <a:buClr>
                <a:srgbClr val="7030A0"/>
              </a:buClr>
              <a:buNone/>
            </a:pPr>
            <a:r>
              <a:rPr lang="en-GB" dirty="0"/>
              <a:t>			</a:t>
            </a:r>
            <a:r>
              <a:rPr lang="en-GB" dirty="0">
                <a:solidFill>
                  <a:schemeClr val="accent3"/>
                </a:solidFill>
              </a:rPr>
              <a:t>Madrid</a:t>
            </a:r>
            <a:r>
              <a:rPr lang="en-GB" dirty="0"/>
              <a:t> – Autónoma</a:t>
            </a:r>
          </a:p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2013-2014</a:t>
            </a:r>
            <a:r>
              <a:rPr lang="en-GB" dirty="0"/>
              <a:t>		</a:t>
            </a:r>
            <a:r>
              <a:rPr lang="en-GB" dirty="0">
                <a:solidFill>
                  <a:schemeClr val="accent3"/>
                </a:solidFill>
              </a:rPr>
              <a:t>London</a:t>
            </a:r>
            <a:r>
              <a:rPr lang="en-GB" dirty="0"/>
              <a:t>: Exploring</a:t>
            </a:r>
          </a:p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2014-2020</a:t>
            </a:r>
            <a:r>
              <a:rPr lang="en-GB" dirty="0"/>
              <a:t>	</a:t>
            </a:r>
            <a:r>
              <a:rPr lang="en-GB" dirty="0">
                <a:solidFill>
                  <a:schemeClr val="accent3"/>
                </a:solidFill>
              </a:rPr>
              <a:t>London</a:t>
            </a:r>
            <a:r>
              <a:rPr lang="en-GB" dirty="0"/>
              <a:t>: General Electric Capital &amp; 4most Europe</a:t>
            </a:r>
          </a:p>
          <a:p>
            <a:pPr lvl="2" indent="0">
              <a:lnSpc>
                <a:spcPct val="100000"/>
              </a:lnSpc>
              <a:buClr>
                <a:srgbClr val="7030A0"/>
              </a:buClr>
              <a:buNone/>
            </a:pPr>
            <a:r>
              <a:rPr lang="en-GB" dirty="0"/>
              <a:t>				    	- Credit Risk Analyst</a:t>
            </a:r>
          </a:p>
          <a:p>
            <a:pPr lvl="2" indent="0">
              <a:lnSpc>
                <a:spcPct val="100000"/>
              </a:lnSpc>
              <a:buClr>
                <a:srgbClr val="7030A0"/>
              </a:buClr>
              <a:buNone/>
            </a:pPr>
            <a:r>
              <a:rPr lang="en-GB" dirty="0"/>
              <a:t>					- Credit Risk Consultant</a:t>
            </a:r>
          </a:p>
          <a:p>
            <a:pPr lvl="2" indent="0">
              <a:lnSpc>
                <a:spcPct val="100000"/>
              </a:lnSpc>
              <a:buClr>
                <a:srgbClr val="7030A0"/>
              </a:buClr>
              <a:buNone/>
            </a:pPr>
            <a:r>
              <a:rPr lang="en-GB" dirty="0"/>
              <a:t>				      	- Managing Consultant</a:t>
            </a:r>
          </a:p>
          <a:p>
            <a:pPr lvl="2" indent="0">
              <a:lnSpc>
                <a:spcPct val="100000"/>
              </a:lnSpc>
              <a:buClr>
                <a:srgbClr val="7030A0"/>
              </a:buClr>
              <a:buNone/>
            </a:pPr>
            <a:r>
              <a:rPr lang="en-GB" dirty="0"/>
              <a:t>				      	- Head of Data Science</a:t>
            </a:r>
          </a:p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2016-2018	</a:t>
            </a:r>
            <a:r>
              <a:rPr lang="en-GB" dirty="0"/>
              <a:t>	</a:t>
            </a:r>
            <a:r>
              <a:rPr lang="en-GB" dirty="0">
                <a:solidFill>
                  <a:schemeClr val="accent3"/>
                </a:solidFill>
              </a:rPr>
              <a:t>London</a:t>
            </a:r>
            <a:r>
              <a:rPr lang="en-GB" dirty="0"/>
              <a:t> – Birkbeck College: MSc Applied Statistics</a:t>
            </a:r>
          </a:p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2020-2024	</a:t>
            </a:r>
            <a:r>
              <a:rPr lang="en-GB" dirty="0">
                <a:solidFill>
                  <a:schemeClr val="accent3"/>
                </a:solidFill>
              </a:rPr>
              <a:t>London</a:t>
            </a:r>
            <a:r>
              <a:rPr lang="en-GB" dirty="0"/>
              <a:t> – Imperial College: PhD Safe and Trusted AI</a:t>
            </a:r>
          </a:p>
          <a:p>
            <a:pPr lvl="2" indent="0">
              <a:lnSpc>
                <a:spcPct val="150000"/>
              </a:lnSpc>
              <a:buClr>
                <a:srgbClr val="7030A0"/>
              </a:buClr>
              <a:buNone/>
            </a:pPr>
            <a:r>
              <a:rPr lang="en-GB" dirty="0">
                <a:solidFill>
                  <a:srgbClr val="0000CD"/>
                </a:solidFill>
              </a:rPr>
              <a:t>2025-Present	</a:t>
            </a:r>
            <a:r>
              <a:rPr lang="en-GB" dirty="0">
                <a:solidFill>
                  <a:schemeClr val="accent3"/>
                </a:solidFill>
              </a:rPr>
              <a:t>London</a:t>
            </a:r>
            <a:r>
              <a:rPr lang="en-GB" dirty="0"/>
              <a:t> – Imperial College: Research Associate</a:t>
            </a:r>
            <a:endParaRPr lang="en-GB" dirty="0">
              <a:solidFill>
                <a:srgbClr val="0000CD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9DF91-5B50-F7F2-B7FD-292D2C1D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C31DCEF-ED18-A435-D07D-EB61979FD67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Across Finance And Artificial Intelligence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8EF3934-6047-B928-7D3A-3D362CC999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47152" y="2030828"/>
            <a:ext cx="3419048" cy="3323809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D6EBC2-0F4E-534A-8728-7B7AEAB66FBF}"/>
              </a:ext>
            </a:extLst>
          </p:cNvPr>
          <p:cNvSpPr txBox="1">
            <a:spLocks/>
          </p:cNvSpPr>
          <p:nvPr/>
        </p:nvSpPr>
        <p:spPr>
          <a:xfrm>
            <a:off x="7367077" y="5187451"/>
            <a:ext cx="5579198" cy="3343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5pPr>
            <a:lvl6pPr marL="1714412" indent="0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Scan to Website</a:t>
            </a:r>
          </a:p>
        </p:txBody>
      </p:sp>
    </p:spTree>
    <p:extLst>
      <p:ext uri="{BB962C8B-B14F-4D97-AF65-F5344CB8AC3E}">
        <p14:creationId xmlns:p14="http://schemas.microsoft.com/office/powerpoint/2010/main" val="78825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DFBF46-9AEF-3AC7-F739-C221B7E0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82C779-2E47-70EF-64D3-7C8337587F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5800" y="2350736"/>
            <a:ext cx="3600000" cy="39103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working on developing an interface for expert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ERC funding until June 2026 and starting collaborations in the fall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9BB0029-EEB9-1EB3-AFB5-06F41236C2E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t="14182" b="1418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73EA4490-B432-1AB5-D233-58F5A7F165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What’s your most pressing use case?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5ADB09B-03E8-00B6-7A6F-135DC1A4C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Endless Possibilities</a:t>
            </a:r>
          </a:p>
        </p:txBody>
      </p:sp>
      <p:pic>
        <p:nvPicPr>
          <p:cNvPr id="1026" name="Picture 2" descr="How Email Marketing Shapes Businesses and Drives Engagement">
            <a:extLst>
              <a:ext uri="{FF2B5EF4-FFF2-40B4-BE49-F238E27FC236}">
                <a16:creationId xmlns:a16="http://schemas.microsoft.com/office/drawing/2014/main" id="{EC1F96A5-D303-7A5B-B06F-E04D5CD5A62A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r="1398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erest Rates: Interest Rates: What is it, and how does it affect your  personal finance and your country's economy? - The Economic Times">
            <a:extLst>
              <a:ext uri="{FF2B5EF4-FFF2-40B4-BE49-F238E27FC236}">
                <a16:creationId xmlns:a16="http://schemas.microsoft.com/office/drawing/2014/main" id="{DB3EFAD6-A5E1-CC6F-0A38-FE31774FE951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" r="20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Credit Limit, How to Increase Credit Card Limit - Paytm Blog">
            <a:extLst>
              <a:ext uri="{FF2B5EF4-FFF2-40B4-BE49-F238E27FC236}">
                <a16:creationId xmlns:a16="http://schemas.microsoft.com/office/drawing/2014/main" id="{334901BC-1AD2-1DA3-0D75-7AE3DEE321CE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9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C05B-DFA7-6514-89EA-F41EC6BA0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0271" y="3058577"/>
            <a:ext cx="9144000" cy="740845"/>
          </a:xfrm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FEADF-0A28-2B2D-C599-F1FF1EC64B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0271" y="5953238"/>
            <a:ext cx="5579198" cy="740845"/>
          </a:xfrm>
        </p:spPr>
        <p:txBody>
          <a:bodyPr/>
          <a:lstStyle/>
          <a:p>
            <a:r>
              <a:rPr lang="en-GB" dirty="0"/>
              <a:t>fabrizio@imperial.ac.uk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34B0CD-0057-B8EF-41B1-3B6516E6A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210" y="1916677"/>
            <a:ext cx="3113443" cy="302464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351822-43BE-9896-614A-5061FDB365FE}"/>
              </a:ext>
            </a:extLst>
          </p:cNvPr>
          <p:cNvSpPr txBox="1">
            <a:spLocks/>
          </p:cNvSpPr>
          <p:nvPr/>
        </p:nvSpPr>
        <p:spPr>
          <a:xfrm>
            <a:off x="6160706" y="4942357"/>
            <a:ext cx="5579198" cy="33437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Imperial Sans Text Medium" panose="020B0603020202020204" pitchFamily="34" charset="0"/>
                <a:ea typeface="Inter Medium" panose="02000503000000020004" pitchFamily="2" charset="0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Inter Medium" panose="02000503000000020004" pitchFamily="2" charset="0"/>
                <a:cs typeface="+mn-cs"/>
              </a:defRPr>
            </a:lvl5pPr>
            <a:lvl6pPr marL="1714412" indent="0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Get in touch</a:t>
            </a:r>
          </a:p>
        </p:txBody>
      </p:sp>
    </p:spTree>
    <p:extLst>
      <p:ext uri="{BB962C8B-B14F-4D97-AF65-F5344CB8AC3E}">
        <p14:creationId xmlns:p14="http://schemas.microsoft.com/office/powerpoint/2010/main" val="1741747463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D1E5D-4A29-6D8D-463E-0C429150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BB48F3-8EB8-A98C-8265-2800F31A1A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Appendix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AFB8CC3-5911-F6E2-E0F1-ACF302DD37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8793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AF31-579E-C098-B87D-E89EEEFEE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Causal Discovery for Trustworthy AI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CCAF2-8EBA-222F-51EF-578204EDF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7CF08C2D-BCD7-2E62-B9FA-96F264AD60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068311"/>
              </p:ext>
            </p:extLst>
          </p:nvPr>
        </p:nvGraphicFramePr>
        <p:xfrm>
          <a:off x="319088" y="3429000"/>
          <a:ext cx="3598862" cy="283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A1934DD4-3124-B38F-436C-FAF621FF5DC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49" r="-21349"/>
          <a:stretch/>
        </p:blipFill>
        <p:spPr>
          <a:solidFill>
            <a:schemeClr val="bg1"/>
          </a:solidFill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16D1B54-72CE-FC0F-46C8-FECCD2F6349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5000"/>
                    </a14:imgEffect>
                  </a14:imgLayer>
                </a14:imgProps>
              </a:ext>
            </a:extLst>
          </a:blip>
          <a:srcRect t="-38055" b="-38055"/>
          <a:stretch/>
        </p:blipFill>
        <p:spPr>
          <a:solidFill>
            <a:schemeClr val="bg1"/>
          </a:solidFill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39DFABFE-D203-198F-17E0-DF79FF20722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0"/>
          <a:srcRect t="-11412" b="-11412"/>
          <a:stretch/>
        </p:blipFill>
        <p:spPr>
          <a:solidFill>
            <a:schemeClr val="bg1"/>
          </a:solidFill>
        </p:spPr>
      </p:pic>
      <p:sp>
        <p:nvSpPr>
          <p:cNvPr id="12" name="Subtitle 11">
            <a:extLst>
              <a:ext uri="{FF2B5EF4-FFF2-40B4-BE49-F238E27FC236}">
                <a16:creationId xmlns:a16="http://schemas.microsoft.com/office/drawing/2014/main" id="{387F01F8-870D-8ADB-34B9-27E47D1E51A8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Methods</a:t>
            </a:r>
          </a:p>
        </p:txBody>
      </p:sp>
      <p:graphicFrame>
        <p:nvGraphicFramePr>
          <p:cNvPr id="37" name="Content Placeholder 20">
            <a:extLst>
              <a:ext uri="{FF2B5EF4-FFF2-40B4-BE49-F238E27FC236}">
                <a16:creationId xmlns:a16="http://schemas.microsoft.com/office/drawing/2014/main" id="{EAE0E235-F0ED-FD9B-B730-570996DF0D76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2858677030"/>
              </p:ext>
            </p:extLst>
          </p:nvPr>
        </p:nvGraphicFramePr>
        <p:xfrm>
          <a:off x="8235950" y="3429000"/>
          <a:ext cx="3598863" cy="283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40" name="Content Placeholder 20">
            <a:extLst>
              <a:ext uri="{FF2B5EF4-FFF2-40B4-BE49-F238E27FC236}">
                <a16:creationId xmlns:a16="http://schemas.microsoft.com/office/drawing/2014/main" id="{E3668A7C-AE1B-1B95-E7BF-88AA6FE21DA4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933816723"/>
              </p:ext>
            </p:extLst>
          </p:nvPr>
        </p:nvGraphicFramePr>
        <p:xfrm>
          <a:off x="4276725" y="3429000"/>
          <a:ext cx="3600450" cy="2832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78ED5B28-4711-1E7E-0781-E6EC4F75F6A7}"/>
              </a:ext>
            </a:extLst>
          </p:cNvPr>
          <p:cNvSpPr/>
          <p:nvPr/>
        </p:nvSpPr>
        <p:spPr>
          <a:xfrm>
            <a:off x="318490" y="1052945"/>
            <a:ext cx="3599460" cy="307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Contestable Neural Networks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3428FE7-57BD-477E-D27F-D0BA2492D4C1}"/>
              </a:ext>
            </a:extLst>
          </p:cNvPr>
          <p:cNvSpPr/>
          <p:nvPr/>
        </p:nvSpPr>
        <p:spPr>
          <a:xfrm>
            <a:off x="4275772" y="1052945"/>
            <a:ext cx="3599999" cy="307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Causal Discovery with Shapley Values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955C4AE0-456D-5C49-50C2-E601E98C803C}"/>
              </a:ext>
            </a:extLst>
          </p:cNvPr>
          <p:cNvSpPr/>
          <p:nvPr/>
        </p:nvSpPr>
        <p:spPr>
          <a:xfrm>
            <a:off x="8233592" y="1052945"/>
            <a:ext cx="3598863" cy="3070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Argumentative Causal Discovery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15180-743B-4E35-A6EB-2E957762D18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490" y="3368212"/>
            <a:ext cx="930321" cy="930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43B50A-05A9-464B-613A-EFA856E1408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772" y="3368212"/>
            <a:ext cx="930321" cy="930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178691-54F3-AED9-7EA6-B7E68BD165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054" y="3368212"/>
            <a:ext cx="836223" cy="8362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4BB7AB-27ED-ABCD-9C9A-4063DF5A705C}"/>
              </a:ext>
            </a:extLst>
          </p:cNvPr>
          <p:cNvSpPr txBox="1"/>
          <p:nvPr/>
        </p:nvSpPr>
        <p:spPr>
          <a:xfrm>
            <a:off x="1180393" y="3599832"/>
            <a:ext cx="28059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Russo &amp; Toni. </a:t>
            </a:r>
            <a:r>
              <a:rPr lang="en-GB" sz="1000" i="1" dirty="0"/>
              <a:t>Causal Discovery and Knowledge Injection for Contestable Neural Networks</a:t>
            </a:r>
            <a:r>
              <a:rPr lang="en-GB" sz="1000" dirty="0"/>
              <a:t>. In Proc. of ECAI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19A184-B721-56FD-09D2-4464B1AE7388}"/>
              </a:ext>
            </a:extLst>
          </p:cNvPr>
          <p:cNvSpPr txBox="1"/>
          <p:nvPr/>
        </p:nvSpPr>
        <p:spPr>
          <a:xfrm>
            <a:off x="5138647" y="3556373"/>
            <a:ext cx="28059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/>
              <a:t>Russo &amp; Toni. </a:t>
            </a:r>
            <a:r>
              <a:rPr lang="en-GB" sz="1000" i="1" dirty="0"/>
              <a:t>Shapley-PC: Constraint-based Causal Structure Learning with a Shapley Inspired Framework</a:t>
            </a:r>
            <a:r>
              <a:rPr lang="en-GB" sz="1000" dirty="0"/>
              <a:t>. In Proc. of </a:t>
            </a:r>
            <a:r>
              <a:rPr lang="en-GB" sz="1000" dirty="0" err="1"/>
              <a:t>CLeaR</a:t>
            </a:r>
            <a:r>
              <a:rPr lang="en-GB" sz="1000" dirty="0"/>
              <a:t> 2025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29ACA-66B5-9EEF-EB4E-1EB840AC63D3}"/>
              </a:ext>
            </a:extLst>
          </p:cNvPr>
          <p:cNvSpPr txBox="1"/>
          <p:nvPr/>
        </p:nvSpPr>
        <p:spPr>
          <a:xfrm>
            <a:off x="9026480" y="3556373"/>
            <a:ext cx="28059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/>
              <a:t>Russo, Rapberger &amp; Toni. </a:t>
            </a:r>
            <a:r>
              <a:rPr lang="it-IT" sz="1000" i="1" dirty="0"/>
              <a:t>Argumentative Causal Discovery</a:t>
            </a:r>
            <a:r>
              <a:rPr lang="it-IT" sz="1000" dirty="0"/>
              <a:t>. In Proc. of KR 2024.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91892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  <p:bldGraphic spid="37" grpId="0">
        <p:bldAsOne/>
      </p:bldGraphic>
      <p:bldGraphic spid="40" grpId="0">
        <p:bldAsOne/>
      </p:bldGraphic>
      <p:bldP spid="44" grpId="0" animBg="1"/>
      <p:bldP spid="45" grpId="0" animBg="1"/>
      <p:bldP spid="46" grpId="0" animBg="1"/>
      <p:bldP spid="8" grpId="0"/>
      <p:bldP spid="10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04E5E-F22B-8878-B188-30768CC5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9E36B65-FA8B-4E13-C258-259AE743EB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5391268"/>
              </p:ext>
            </p:extLst>
          </p:nvPr>
        </p:nvGraphicFramePr>
        <p:xfrm>
          <a:off x="325438" y="1395413"/>
          <a:ext cx="11541125" cy="4865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21DE3-86D6-6606-FAA9-EDAC85CF7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39D7940-2394-E776-B18F-8AD2000212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&amp; Future Work</a:t>
            </a:r>
          </a:p>
        </p:txBody>
      </p:sp>
    </p:spTree>
    <p:extLst>
      <p:ext uri="{BB962C8B-B14F-4D97-AF65-F5344CB8AC3E}">
        <p14:creationId xmlns:p14="http://schemas.microsoft.com/office/powerpoint/2010/main" val="24608117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4639BE1-41E6-4419-B4F6-400DD25E3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2623CCC-F473-40A0-9848-4A71DA8630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F765D04-25A5-4FF3-8872-9CF9E3FB4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E3C1424-C30B-4F96-83E5-ED3DAA812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CC5095-E51D-4AC1-995F-43E546E25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F67015-B00B-48DF-BA50-7CEA03922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A9A9E-0AB4-0116-2096-431ECEF8B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0B5A-EB82-3160-8E91-E81525856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Income Prediction Case Study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56ED3-150E-545E-CCC9-BC7256AF41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A0998BF9-DFD0-9792-02AF-5CBBD28C0D5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nl-NL" dirty="0"/>
              <a:t>Adult dataset (Becker and Kohavi, 1996) UCI repository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B42F41D-96C7-012A-8934-91BFF390B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1839" y="1918192"/>
            <a:ext cx="6346814" cy="302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61990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DCD4-26E2-44BB-EE84-9C2644207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428BC-09CB-DB13-E029-9ECF2E477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More Datasets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7F986-DFAD-3813-1B87-C4E0AD13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AC60D02A-AB9D-A15E-6CAD-B21078366A66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dirty="0"/>
              <a:t>From Credit Risk to House Prices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1E47DB-FBFA-BE40-DABF-E1C0E709B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438" y="1477722"/>
            <a:ext cx="11541125" cy="4701069"/>
          </a:xfrm>
        </p:spPr>
      </p:pic>
    </p:spTree>
    <p:extLst>
      <p:ext uri="{BB962C8B-B14F-4D97-AF65-F5344CB8AC3E}">
        <p14:creationId xmlns:p14="http://schemas.microsoft.com/office/powerpoint/2010/main" val="92200907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56E4444-623B-57A9-ED62-3A6D1541C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704" y="667776"/>
            <a:ext cx="7572859" cy="50057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AE773C-5A17-F9E7-6F38-0D2D9422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Causal Models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A931C-9611-E96F-FEA4-2F394D67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0F21CAA-1D68-FB22-D0EF-69FF6C687DF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F61CD31-CAB2-02AB-4968-A430F173DC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0853"/>
              </p:ext>
            </p:extLst>
          </p:nvPr>
        </p:nvGraphicFramePr>
        <p:xfrm>
          <a:off x="252247" y="957540"/>
          <a:ext cx="3574108" cy="22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43A76B5-1818-4BAF-C0F0-DE864E4C011F}"/>
              </a:ext>
            </a:extLst>
          </p:cNvPr>
          <p:cNvCxnSpPr>
            <a:cxnSpLocks/>
          </p:cNvCxnSpPr>
          <p:nvPr/>
        </p:nvCxnSpPr>
        <p:spPr>
          <a:xfrm>
            <a:off x="4913906" y="1359959"/>
            <a:ext cx="6778487" cy="34545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91B110-81DF-1C22-7647-A1918E4130AA}"/>
              </a:ext>
            </a:extLst>
          </p:cNvPr>
          <p:cNvCxnSpPr>
            <a:cxnSpLocks/>
          </p:cNvCxnSpPr>
          <p:nvPr/>
        </p:nvCxnSpPr>
        <p:spPr>
          <a:xfrm>
            <a:off x="9752274" y="3828551"/>
            <a:ext cx="0" cy="141533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5C53D2B-F739-0490-B5AA-B5F07CBC88F2}"/>
              </a:ext>
            </a:extLst>
          </p:cNvPr>
          <p:cNvCxnSpPr>
            <a:cxnSpLocks/>
          </p:cNvCxnSpPr>
          <p:nvPr/>
        </p:nvCxnSpPr>
        <p:spPr>
          <a:xfrm flipH="1" flipV="1">
            <a:off x="4723075" y="3820599"/>
            <a:ext cx="5029199" cy="1590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DDDE5F5-E1F8-D025-1FF0-D1E6C10EB06C}"/>
              </a:ext>
            </a:extLst>
          </p:cNvPr>
          <p:cNvSpPr txBox="1"/>
          <p:nvPr/>
        </p:nvSpPr>
        <p:spPr>
          <a:xfrm>
            <a:off x="7866970" y="853632"/>
            <a:ext cx="1631245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Credit Worthiness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EEC2A16-E1D4-F4CF-98D3-61C77AF7371E}"/>
              </a:ext>
            </a:extLst>
          </p:cNvPr>
          <p:cNvSpPr txBox="1"/>
          <p:nvPr/>
        </p:nvSpPr>
        <p:spPr>
          <a:xfrm>
            <a:off x="8546987" y="1765863"/>
            <a:ext cx="271215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PD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2A612EB-4682-4B35-438F-B348E94307F8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8682593" y="1068451"/>
            <a:ext cx="2" cy="6974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FA55852-248F-F5F9-FBAB-972E61199C78}"/>
              </a:ext>
            </a:extLst>
          </p:cNvPr>
          <p:cNvSpPr txBox="1"/>
          <p:nvPr/>
        </p:nvSpPr>
        <p:spPr>
          <a:xfrm>
            <a:off x="8704556" y="1276896"/>
            <a:ext cx="89077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dirty="0">
                <a:solidFill>
                  <a:schemeClr val="accent1"/>
                </a:solidFill>
              </a:rPr>
              <a:t>Credit Score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913E7F-DCED-6D7E-133E-AEEB58228EC4}"/>
              </a:ext>
            </a:extLst>
          </p:cNvPr>
          <p:cNvSpPr txBox="1"/>
          <p:nvPr/>
        </p:nvSpPr>
        <p:spPr>
          <a:xfrm>
            <a:off x="9126211" y="1765863"/>
            <a:ext cx="112908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Job Security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3E8DFAF-07E0-5DE6-C35F-869330D6FDEC}"/>
              </a:ext>
            </a:extLst>
          </p:cNvPr>
          <p:cNvSpPr txBox="1"/>
          <p:nvPr/>
        </p:nvSpPr>
        <p:spPr>
          <a:xfrm>
            <a:off x="7382122" y="1765788"/>
            <a:ext cx="833123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Economy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D465D2-2261-BC77-0E1B-AF546552C71B}"/>
              </a:ext>
            </a:extLst>
          </p:cNvPr>
          <p:cNvSpPr txBox="1"/>
          <p:nvPr/>
        </p:nvSpPr>
        <p:spPr>
          <a:xfrm>
            <a:off x="8069354" y="2226582"/>
            <a:ext cx="1226479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Indebtedness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accent1"/>
              </a:solidFill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7EAE3C3-0000-2525-2CD1-B623869764B9}"/>
              </a:ext>
            </a:extLst>
          </p:cNvPr>
          <p:cNvCxnSpPr>
            <a:cxnSpLocks/>
            <a:stCxn id="44" idx="0"/>
            <a:endCxn id="32" idx="2"/>
          </p:cNvCxnSpPr>
          <p:nvPr/>
        </p:nvCxnSpPr>
        <p:spPr>
          <a:xfrm flipV="1">
            <a:off x="8682594" y="1980682"/>
            <a:ext cx="1" cy="245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8F4B428-27D3-B29D-64D1-D595921B7254}"/>
              </a:ext>
            </a:extLst>
          </p:cNvPr>
          <p:cNvCxnSpPr>
            <a:cxnSpLocks/>
            <a:stCxn id="42" idx="1"/>
            <a:endCxn id="32" idx="3"/>
          </p:cNvCxnSpPr>
          <p:nvPr/>
        </p:nvCxnSpPr>
        <p:spPr>
          <a:xfrm flipH="1">
            <a:off x="8818202" y="1873273"/>
            <a:ext cx="3080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7EC8BE1-F662-794E-B715-2C6393707825}"/>
              </a:ext>
            </a:extLst>
          </p:cNvPr>
          <p:cNvCxnSpPr>
            <a:cxnSpLocks/>
            <a:stCxn id="43" idx="3"/>
            <a:endCxn id="32" idx="1"/>
          </p:cNvCxnSpPr>
          <p:nvPr/>
        </p:nvCxnSpPr>
        <p:spPr>
          <a:xfrm>
            <a:off x="8215245" y="1873198"/>
            <a:ext cx="331742" cy="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>
            <a:extLst>
              <a:ext uri="{FF2B5EF4-FFF2-40B4-BE49-F238E27FC236}">
                <a16:creationId xmlns:a16="http://schemas.microsoft.com/office/drawing/2014/main" id="{06D32719-9F6C-D143-9B90-B357941E06D6}"/>
              </a:ext>
            </a:extLst>
          </p:cNvPr>
          <p:cNvSpPr/>
          <p:nvPr/>
        </p:nvSpPr>
        <p:spPr>
          <a:xfrm rot="16200000">
            <a:off x="10577221" y="1864732"/>
            <a:ext cx="290220" cy="19401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B3B06E6-A546-CBB1-5956-0A13E54CADD3}"/>
              </a:ext>
            </a:extLst>
          </p:cNvPr>
          <p:cNvSpPr txBox="1"/>
          <p:nvPr/>
        </p:nvSpPr>
        <p:spPr>
          <a:xfrm>
            <a:off x="10157788" y="2451559"/>
            <a:ext cx="112908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Score&gt; 700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BF2AF02-5DA2-3DD2-0CEC-D196B0DE80DA}"/>
              </a:ext>
            </a:extLst>
          </p:cNvPr>
          <p:cNvGrpSpPr/>
          <p:nvPr/>
        </p:nvGrpSpPr>
        <p:grpSpPr>
          <a:xfrm>
            <a:off x="11711010" y="2873879"/>
            <a:ext cx="108669" cy="2292624"/>
            <a:chOff x="11729499" y="2873879"/>
            <a:chExt cx="108669" cy="229262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D410352-F015-C90C-6F5D-52E9EA87E1E9}"/>
                </a:ext>
              </a:extLst>
            </p:cNvPr>
            <p:cNvCxnSpPr/>
            <p:nvPr/>
          </p:nvCxnSpPr>
          <p:spPr>
            <a:xfrm flipV="1">
              <a:off x="11783834" y="2880503"/>
              <a:ext cx="0" cy="228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D8B34E8-7E5F-ECF5-FA5C-87855507B3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9499" y="2873879"/>
              <a:ext cx="10866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9EE8FD9-E471-3889-8A09-913ABE7EB2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9499" y="5166503"/>
              <a:ext cx="10866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FC8CEADB-1192-D434-FE8C-D54518B20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1467783"/>
              </p:ext>
            </p:extLst>
          </p:nvPr>
        </p:nvGraphicFramePr>
        <p:xfrm>
          <a:off x="252247" y="3377317"/>
          <a:ext cx="3574108" cy="275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20B15BFA-1348-8C95-05C4-70D5CC0E6366}"/>
              </a:ext>
            </a:extLst>
          </p:cNvPr>
          <p:cNvSpPr txBox="1"/>
          <p:nvPr/>
        </p:nvSpPr>
        <p:spPr>
          <a:xfrm>
            <a:off x="4548905" y="3721140"/>
            <a:ext cx="89077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dirty="0">
                <a:solidFill>
                  <a:schemeClr val="accent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914312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832894-3A52-438C-A1D6-8CE9CF11A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45BB88-9F72-4BAC-8E7A-6861CBE5A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E7694C73-CE6F-40C6-B764-98951021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0E73B782-78EE-42F2-9571-E354139CA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31" grpId="0"/>
      <p:bldP spid="32" grpId="0"/>
      <p:bldP spid="41" grpId="0"/>
      <p:bldP spid="42" grpId="0"/>
      <p:bldP spid="43" grpId="0"/>
      <p:bldP spid="44" grpId="0"/>
      <p:bldP spid="59" grpId="0" animBg="1"/>
      <p:bldP spid="60" grpId="0"/>
      <p:bldGraphic spid="65" grpId="0" uiExpand="1">
        <p:bldSub>
          <a:bldDgm bld="one"/>
        </p:bldSub>
      </p:bldGraphic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CA686-9F09-ACE0-31E9-29E0651D2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25734520-12F7-F895-E57A-320CEECEEA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3704" y="667776"/>
            <a:ext cx="7572859" cy="500578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F0123-6680-3851-F43E-9FC160EF8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Causal Models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79500-232E-40A9-68BE-CD1F597D4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7-Feb-25</a:t>
            </a:r>
            <a:endParaRPr lang="en-GB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759A92C-B91F-D855-B4B3-A0408204594E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50B919D-2A29-0FDF-9B9B-81F7867922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4852479"/>
              </p:ext>
            </p:extLst>
          </p:nvPr>
        </p:nvGraphicFramePr>
        <p:xfrm>
          <a:off x="252247" y="957540"/>
          <a:ext cx="3574108" cy="229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A0C5096-A5FC-8121-7F7E-263E8C92DC0E}"/>
              </a:ext>
            </a:extLst>
          </p:cNvPr>
          <p:cNvCxnSpPr>
            <a:cxnSpLocks/>
          </p:cNvCxnSpPr>
          <p:nvPr/>
        </p:nvCxnSpPr>
        <p:spPr>
          <a:xfrm>
            <a:off x="4913906" y="1359959"/>
            <a:ext cx="6778487" cy="34545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20E09F8-C566-B038-7454-010DE051E54F}"/>
              </a:ext>
            </a:extLst>
          </p:cNvPr>
          <p:cNvCxnSpPr>
            <a:cxnSpLocks/>
          </p:cNvCxnSpPr>
          <p:nvPr/>
        </p:nvCxnSpPr>
        <p:spPr>
          <a:xfrm>
            <a:off x="10259272" y="4086970"/>
            <a:ext cx="0" cy="121655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BF579D-3F76-FE19-2DAB-4C9E606D99DE}"/>
              </a:ext>
            </a:extLst>
          </p:cNvPr>
          <p:cNvCxnSpPr>
            <a:cxnSpLocks/>
          </p:cNvCxnSpPr>
          <p:nvPr/>
        </p:nvCxnSpPr>
        <p:spPr>
          <a:xfrm flipH="1">
            <a:off x="4711148" y="4094921"/>
            <a:ext cx="5544149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ECB78E9-B486-FC65-9649-EA47919BC569}"/>
              </a:ext>
            </a:extLst>
          </p:cNvPr>
          <p:cNvSpPr txBox="1"/>
          <p:nvPr/>
        </p:nvSpPr>
        <p:spPr>
          <a:xfrm>
            <a:off x="7872247" y="847258"/>
            <a:ext cx="1620693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Credit Worthiness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7499AA-3C5E-53EC-7A6F-BCFB056E37E7}"/>
              </a:ext>
            </a:extLst>
          </p:cNvPr>
          <p:cNvSpPr txBox="1"/>
          <p:nvPr/>
        </p:nvSpPr>
        <p:spPr>
          <a:xfrm>
            <a:off x="8546987" y="1765863"/>
            <a:ext cx="271215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PD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AA586B0-9E79-0E0E-8936-2D3EB7AE21BE}"/>
              </a:ext>
            </a:extLst>
          </p:cNvPr>
          <p:cNvCxnSpPr>
            <a:cxnSpLocks/>
            <a:stCxn id="31" idx="2"/>
            <a:endCxn id="32" idx="0"/>
          </p:cNvCxnSpPr>
          <p:nvPr/>
        </p:nvCxnSpPr>
        <p:spPr>
          <a:xfrm>
            <a:off x="8682594" y="1062077"/>
            <a:ext cx="1" cy="703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EF0A625-4EA6-8E21-DF2E-39E84B111F49}"/>
              </a:ext>
            </a:extLst>
          </p:cNvPr>
          <p:cNvSpPr txBox="1"/>
          <p:nvPr/>
        </p:nvSpPr>
        <p:spPr>
          <a:xfrm>
            <a:off x="8704556" y="1276896"/>
            <a:ext cx="89077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dirty="0">
                <a:solidFill>
                  <a:schemeClr val="accent1"/>
                </a:solidFill>
              </a:rPr>
              <a:t>Credit Score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1EF470D-E9BD-0E74-3289-67D3E5D2572B}"/>
              </a:ext>
            </a:extLst>
          </p:cNvPr>
          <p:cNvSpPr txBox="1"/>
          <p:nvPr/>
        </p:nvSpPr>
        <p:spPr>
          <a:xfrm>
            <a:off x="9510154" y="3114757"/>
            <a:ext cx="1781965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Credit Limit = £25K</a:t>
            </a:r>
          </a:p>
        </p:txBody>
      </p:sp>
      <p:graphicFrame>
        <p:nvGraphicFramePr>
          <p:cNvPr id="65" name="Diagram 64">
            <a:extLst>
              <a:ext uri="{FF2B5EF4-FFF2-40B4-BE49-F238E27FC236}">
                <a16:creationId xmlns:a16="http://schemas.microsoft.com/office/drawing/2014/main" id="{DEA061B0-C080-38E3-E620-E63D61D000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0895354"/>
              </p:ext>
            </p:extLst>
          </p:nvPr>
        </p:nvGraphicFramePr>
        <p:xfrm>
          <a:off x="252247" y="3377317"/>
          <a:ext cx="3574108" cy="2755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6" name="TextBox 65">
            <a:extLst>
              <a:ext uri="{FF2B5EF4-FFF2-40B4-BE49-F238E27FC236}">
                <a16:creationId xmlns:a16="http://schemas.microsoft.com/office/drawing/2014/main" id="{888CFA5A-49A9-1304-9BA5-8D339CDB3AC9}"/>
              </a:ext>
            </a:extLst>
          </p:cNvPr>
          <p:cNvSpPr txBox="1"/>
          <p:nvPr/>
        </p:nvSpPr>
        <p:spPr>
          <a:xfrm>
            <a:off x="4568785" y="3999437"/>
            <a:ext cx="890776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200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593442-8FF6-9F28-8890-02527442CBAA}"/>
              </a:ext>
            </a:extLst>
          </p:cNvPr>
          <p:cNvSpPr txBox="1"/>
          <p:nvPr/>
        </p:nvSpPr>
        <p:spPr>
          <a:xfrm>
            <a:off x="10012893" y="1276896"/>
            <a:ext cx="1045360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Credit Limit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C34E5A-DDD0-5658-104E-FD4E8000F5E7}"/>
              </a:ext>
            </a:extLst>
          </p:cNvPr>
          <p:cNvCxnSpPr>
            <a:cxnSpLocks/>
            <a:stCxn id="41" idx="3"/>
            <a:endCxn id="10" idx="1"/>
          </p:cNvCxnSpPr>
          <p:nvPr/>
        </p:nvCxnSpPr>
        <p:spPr>
          <a:xfrm>
            <a:off x="9595332" y="1384306"/>
            <a:ext cx="4175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C1358A1-CFB1-B1C4-1C09-E0FE1FB46B37}"/>
              </a:ext>
            </a:extLst>
          </p:cNvPr>
          <p:cNvGrpSpPr/>
          <p:nvPr/>
        </p:nvGrpSpPr>
        <p:grpSpPr>
          <a:xfrm>
            <a:off x="11673835" y="847258"/>
            <a:ext cx="132292" cy="4265139"/>
            <a:chOff x="11729499" y="2873879"/>
            <a:chExt cx="108669" cy="229262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7DC171-1680-89B2-D293-C9BFBC429D2A}"/>
                </a:ext>
              </a:extLst>
            </p:cNvPr>
            <p:cNvCxnSpPr/>
            <p:nvPr/>
          </p:nvCxnSpPr>
          <p:spPr>
            <a:xfrm flipV="1">
              <a:off x="11783834" y="2880503"/>
              <a:ext cx="0" cy="2286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BF4F5C9-9A95-1BDD-5E4D-816611C4E2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9499" y="2873879"/>
              <a:ext cx="10866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F94593-C584-570D-8D3F-805D19B024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29499" y="5166503"/>
              <a:ext cx="10866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3BDFE0-0F51-51BA-506D-C8F10EC82B71}"/>
              </a:ext>
            </a:extLst>
          </p:cNvPr>
          <p:cNvCxnSpPr/>
          <p:nvPr/>
        </p:nvCxnSpPr>
        <p:spPr>
          <a:xfrm flipV="1">
            <a:off x="9688664" y="1292087"/>
            <a:ext cx="123246" cy="171798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888CCA-C9D5-0CE1-8051-36E3BB833BCC}"/>
              </a:ext>
            </a:extLst>
          </p:cNvPr>
          <p:cNvGrpSpPr/>
          <p:nvPr/>
        </p:nvGrpSpPr>
        <p:grpSpPr>
          <a:xfrm>
            <a:off x="10295915" y="3377318"/>
            <a:ext cx="343657" cy="1069430"/>
            <a:chOff x="10295915" y="3377318"/>
            <a:chExt cx="343657" cy="106943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8AC3956-32C9-CCB2-05E1-094F22BB38A9}"/>
                </a:ext>
              </a:extLst>
            </p:cNvPr>
            <p:cNvGrpSpPr/>
            <p:nvPr/>
          </p:nvGrpSpPr>
          <p:grpSpPr>
            <a:xfrm>
              <a:off x="10295915" y="3377318"/>
              <a:ext cx="154183" cy="1069430"/>
              <a:chOff x="11729499" y="2873879"/>
              <a:chExt cx="108669" cy="2292624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19CB6EB9-593C-F969-BF69-CDA22FA62134}"/>
                  </a:ext>
                </a:extLst>
              </p:cNvPr>
              <p:cNvCxnSpPr/>
              <p:nvPr/>
            </p:nvCxnSpPr>
            <p:spPr>
              <a:xfrm flipV="1">
                <a:off x="11783834" y="2880503"/>
                <a:ext cx="0" cy="228600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8BD66E32-D133-D854-2250-9AE5FA697A3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29499" y="2873879"/>
                <a:ext cx="10866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87235D2D-4BBF-316A-6DD4-448ADAFF8F1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729499" y="5166503"/>
                <a:ext cx="108669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4E9E30-C7CD-C551-015E-FE0061B23A22}"/>
                </a:ext>
              </a:extLst>
            </p:cNvPr>
            <p:cNvSpPr txBox="1"/>
            <p:nvPr/>
          </p:nvSpPr>
          <p:spPr>
            <a:xfrm>
              <a:off x="10508953" y="3698759"/>
              <a:ext cx="130619" cy="2148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l">
                <a:lnSpc>
                  <a:spcPct val="105000"/>
                </a:lnSpc>
              </a:pPr>
              <a:r>
                <a:rPr lang="en-GB" sz="2000" dirty="0">
                  <a:solidFill>
                    <a:schemeClr val="accent1"/>
                  </a:solidFill>
                </a:rPr>
                <a:t>?</a:t>
              </a:r>
            </a:p>
          </p:txBody>
        </p:sp>
      </p:grpSp>
      <p:sp>
        <p:nvSpPr>
          <p:cNvPr id="22" name="Cross 21">
            <a:extLst>
              <a:ext uri="{FF2B5EF4-FFF2-40B4-BE49-F238E27FC236}">
                <a16:creationId xmlns:a16="http://schemas.microsoft.com/office/drawing/2014/main" id="{FAF62C9B-A5B1-D436-FD84-6208A21E3FFE}"/>
              </a:ext>
            </a:extLst>
          </p:cNvPr>
          <p:cNvSpPr/>
          <p:nvPr/>
        </p:nvSpPr>
        <p:spPr>
          <a:xfrm rot="1530907">
            <a:off x="10251321" y="3726609"/>
            <a:ext cx="272226" cy="272828"/>
          </a:xfrm>
          <a:prstGeom prst="plus">
            <a:avLst>
              <a:gd name="adj" fmla="val 3833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773140-A69D-DBF5-5E82-FCBB9504E2E1}"/>
              </a:ext>
            </a:extLst>
          </p:cNvPr>
          <p:cNvSpPr txBox="1"/>
          <p:nvPr/>
        </p:nvSpPr>
        <p:spPr>
          <a:xfrm>
            <a:off x="9198670" y="1769181"/>
            <a:ext cx="1226479" cy="2148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GB" sz="1600" dirty="0">
                <a:solidFill>
                  <a:schemeClr val="accent1"/>
                </a:solidFill>
              </a:rPr>
              <a:t>Indebtedness</a:t>
            </a:r>
          </a:p>
          <a:p>
            <a:pPr algn="l">
              <a:lnSpc>
                <a:spcPct val="105000"/>
              </a:lnSpc>
            </a:pPr>
            <a:endParaRPr lang="en-GB" sz="1600" dirty="0">
              <a:solidFill>
                <a:schemeClr val="accent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BBDB86-8C8D-8A62-6CA3-0BC7C49414A2}"/>
              </a:ext>
            </a:extLst>
          </p:cNvPr>
          <p:cNvCxnSpPr>
            <a:stCxn id="10" idx="2"/>
            <a:endCxn id="24" idx="0"/>
          </p:cNvCxnSpPr>
          <p:nvPr/>
        </p:nvCxnSpPr>
        <p:spPr>
          <a:xfrm flipH="1">
            <a:off x="9811910" y="1491715"/>
            <a:ext cx="723663" cy="27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DF5C57F-AE2A-C752-A424-A1A02D855423}"/>
              </a:ext>
            </a:extLst>
          </p:cNvPr>
          <p:cNvCxnSpPr>
            <a:cxnSpLocks/>
            <a:stCxn id="24" idx="1"/>
            <a:endCxn id="32" idx="3"/>
          </p:cNvCxnSpPr>
          <p:nvPr/>
        </p:nvCxnSpPr>
        <p:spPr>
          <a:xfrm flipH="1" flipV="1">
            <a:off x="8818202" y="1873273"/>
            <a:ext cx="380468" cy="3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570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832894-3A52-438C-A1D6-8CE9CF11A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045BB88-9F72-4BAC-8E7A-6861CBE5A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E7694C73-CE6F-40C6-B764-98951021B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dgm id="{0E73B782-78EE-42F2-9571-E354139CA3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31" grpId="0"/>
      <p:bldP spid="32" grpId="0"/>
      <p:bldP spid="41" grpId="0"/>
      <p:bldP spid="60" grpId="0"/>
      <p:bldGraphic spid="65" grpId="0" uiExpand="1">
        <p:bldSub>
          <a:bldDgm bld="one"/>
        </p:bldSub>
      </p:bldGraphic>
      <p:bldP spid="66" grpId="0"/>
      <p:bldP spid="10" grpId="0"/>
      <p:bldP spid="22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903C-AC00-5C59-6B1D-AD9A9A048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Structural Causal Model (Pearl, 2009)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283FCF-21FA-E98C-78BC-0CE046344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8" r="50638" b="-286"/>
          <a:stretch>
            <a:fillRect/>
          </a:stretch>
        </p:blipFill>
        <p:spPr>
          <a:xfrm>
            <a:off x="325800" y="1203007"/>
            <a:ext cx="4081920" cy="5132567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4E3B8-A0B7-E9D4-88D4-0CFFCB445C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4F26CE24-00AE-829E-DFC7-CC9865CDFC22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dirty="0"/>
              <a:t>Graph (Assumptions) + Functions </a:t>
            </a:r>
          </a:p>
        </p:txBody>
      </p:sp>
      <p:pic>
        <p:nvPicPr>
          <p:cNvPr id="3" name="Content Placeholder 11">
            <a:extLst>
              <a:ext uri="{FF2B5EF4-FFF2-40B4-BE49-F238E27FC236}">
                <a16:creationId xmlns:a16="http://schemas.microsoft.com/office/drawing/2014/main" id="{0AE9478E-52E0-497F-5F28-715950913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1" t="-368" b="-286"/>
          <a:stretch>
            <a:fillRect/>
          </a:stretch>
        </p:blipFill>
        <p:spPr>
          <a:xfrm>
            <a:off x="4407720" y="1200003"/>
            <a:ext cx="4187500" cy="513256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C54E-F346-EEB5-8024-1E9B7B877BF1}"/>
              </a:ext>
            </a:extLst>
          </p:cNvPr>
          <p:cNvSpPr txBox="1"/>
          <p:nvPr/>
        </p:nvSpPr>
        <p:spPr>
          <a:xfrm>
            <a:off x="4379198" y="6195298"/>
            <a:ext cx="4574877" cy="1372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765">
              <a:lnSpc>
                <a:spcPct val="95000"/>
              </a:lnSpc>
              <a:spcAft>
                <a:spcPts val="600"/>
              </a:spcAft>
            </a:pPr>
            <a:r>
              <a: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Image from </a:t>
            </a:r>
            <a:r>
              <a: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https://towardsdatascience.com/how-to-understand-the-world-of-causality-c698cdc9f27c</a:t>
            </a:r>
            <a:endParaRPr lang="en-US" sz="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2AAEAF-507A-C377-7DC2-A37E252BEA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74803" b="7046"/>
          <a:stretch>
            <a:fillRect/>
          </a:stretch>
        </p:blipFill>
        <p:spPr>
          <a:xfrm>
            <a:off x="7370377" y="147454"/>
            <a:ext cx="1910100" cy="2651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F49684-53A6-FC51-3103-46F298CEC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602" y="2799413"/>
            <a:ext cx="1683834" cy="2651959"/>
          </a:xfrm>
          <a:prstGeom prst="rect">
            <a:avLst/>
          </a:prstGeom>
        </p:spPr>
      </p:pic>
      <p:pic>
        <p:nvPicPr>
          <p:cNvPr id="2050" name="Picture 2" descr="Judea Pearl, from the UCLA Henry Samueli School of Engineering and Applied  Science, was recognized for his fundamental contributions to artificial  intelligence and causal reasoning. | UCLA">
            <a:extLst>
              <a:ext uri="{FF2B5EF4-FFF2-40B4-BE49-F238E27FC236}">
                <a16:creationId xmlns:a16="http://schemas.microsoft.com/office/drawing/2014/main" id="{CABCF34A-BF8B-9C65-A927-C63A42AD3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92" t="7596" r="22919" b="20354"/>
          <a:stretch>
            <a:fillRect/>
          </a:stretch>
        </p:blipFill>
        <p:spPr bwMode="auto">
          <a:xfrm>
            <a:off x="9410582" y="390147"/>
            <a:ext cx="2325875" cy="216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12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AB9777BE-C2E2-6161-CF2E-35761ABB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pic>
        <p:nvPicPr>
          <p:cNvPr id="8" name="Picture Placeholder 8" descr="A diagram of a geological study&#10;&#10;Description automatically generated with medium confidence">
            <a:extLst>
              <a:ext uri="{FF2B5EF4-FFF2-40B4-BE49-F238E27FC236}">
                <a16:creationId xmlns:a16="http://schemas.microsoft.com/office/drawing/2014/main" id="{4F9D0FE9-4EDA-9084-96C6-688B9E442D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tretch/>
        </p:blipFill>
        <p:spPr>
          <a:xfrm>
            <a:off x="1947595" y="327819"/>
            <a:ext cx="8298298" cy="5933281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A8754A-B3E2-991B-29C0-60A28A540D70}"/>
              </a:ext>
            </a:extLst>
          </p:cNvPr>
          <p:cNvSpPr txBox="1"/>
          <p:nvPr/>
        </p:nvSpPr>
        <p:spPr>
          <a:xfrm>
            <a:off x="1946107" y="6140543"/>
            <a:ext cx="4574877" cy="13727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defTabSz="685765">
              <a:lnSpc>
                <a:spcPct val="95000"/>
              </a:lnSpc>
              <a:spcAft>
                <a:spcPts val="600"/>
              </a:spcAft>
            </a:pPr>
            <a:r>
              <a: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Image from </a:t>
            </a:r>
            <a:r>
              <a:rPr lang="en-US" sz="800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https://towardsdatascience.com/how-to-understand-the-world-of-causality-c698cdc9f27c</a:t>
            </a:r>
            <a:endParaRPr lang="en-US" sz="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B5330AA-BF6F-8A44-EAD6-13A997D3B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0384BA92-A306-423F-99B7-062B1D5F328E}" type="datetime1">
              <a:rPr lang="en-GB" smtClean="0"/>
              <a:t>17/02/2026</a:t>
            </a:fld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5EAC75-5F9A-E62F-FBD5-1F507ED8C763}"/>
              </a:ext>
            </a:extLst>
          </p:cNvPr>
          <p:cNvSpPr/>
          <p:nvPr/>
        </p:nvSpPr>
        <p:spPr>
          <a:xfrm>
            <a:off x="4723075" y="4063117"/>
            <a:ext cx="4738977" cy="2138900"/>
          </a:xfrm>
          <a:custGeom>
            <a:avLst/>
            <a:gdLst>
              <a:gd name="csX0" fmla="*/ 0 w 4738977"/>
              <a:gd name="csY0" fmla="*/ 976686 h 2138900"/>
              <a:gd name="csX1" fmla="*/ 976686 w 4738977"/>
              <a:gd name="csY1" fmla="*/ 0 h 2138900"/>
              <a:gd name="csX2" fmla="*/ 1450239 w 4738977"/>
              <a:gd name="csY2" fmla="*/ 0 h 2138900"/>
              <a:gd name="csX3" fmla="*/ 2063072 w 4738977"/>
              <a:gd name="csY3" fmla="*/ 0 h 2138900"/>
              <a:gd name="csX4" fmla="*/ 2536625 w 4738977"/>
              <a:gd name="csY4" fmla="*/ 0 h 2138900"/>
              <a:gd name="csX5" fmla="*/ 3093746 w 4738977"/>
              <a:gd name="csY5" fmla="*/ 0 h 2138900"/>
              <a:gd name="csX6" fmla="*/ 3762291 w 4738977"/>
              <a:gd name="csY6" fmla="*/ 0 h 2138900"/>
              <a:gd name="csX7" fmla="*/ 4738977 w 4738977"/>
              <a:gd name="csY7" fmla="*/ 976686 h 2138900"/>
              <a:gd name="csX8" fmla="*/ 4738977 w 4738977"/>
              <a:gd name="csY8" fmla="*/ 1162214 h 2138900"/>
              <a:gd name="csX9" fmla="*/ 3762291 w 4738977"/>
              <a:gd name="csY9" fmla="*/ 2138900 h 2138900"/>
              <a:gd name="csX10" fmla="*/ 3233026 w 4738977"/>
              <a:gd name="csY10" fmla="*/ 2138900 h 2138900"/>
              <a:gd name="csX11" fmla="*/ 2620193 w 4738977"/>
              <a:gd name="csY11" fmla="*/ 2138900 h 2138900"/>
              <a:gd name="csX12" fmla="*/ 2035216 w 4738977"/>
              <a:gd name="csY12" fmla="*/ 2138900 h 2138900"/>
              <a:gd name="csX13" fmla="*/ 1533807 w 4738977"/>
              <a:gd name="csY13" fmla="*/ 2138900 h 2138900"/>
              <a:gd name="csX14" fmla="*/ 976686 w 4738977"/>
              <a:gd name="csY14" fmla="*/ 2138900 h 2138900"/>
              <a:gd name="csX15" fmla="*/ 0 w 4738977"/>
              <a:gd name="csY15" fmla="*/ 1162214 h 2138900"/>
              <a:gd name="csX16" fmla="*/ 0 w 4738977"/>
              <a:gd name="csY16" fmla="*/ 976686 h 2138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738977" h="2138900" extrusionOk="0">
                <a:moveTo>
                  <a:pt x="0" y="976686"/>
                </a:moveTo>
                <a:cubicBezTo>
                  <a:pt x="65583" y="554051"/>
                  <a:pt x="376185" y="75522"/>
                  <a:pt x="976686" y="0"/>
                </a:cubicBezTo>
                <a:cubicBezTo>
                  <a:pt x="1185310" y="-48104"/>
                  <a:pt x="1282929" y="7872"/>
                  <a:pt x="1450239" y="0"/>
                </a:cubicBezTo>
                <a:cubicBezTo>
                  <a:pt x="1617549" y="-7872"/>
                  <a:pt x="1785997" y="29159"/>
                  <a:pt x="2063072" y="0"/>
                </a:cubicBezTo>
                <a:cubicBezTo>
                  <a:pt x="2340147" y="-29159"/>
                  <a:pt x="2372175" y="5770"/>
                  <a:pt x="2536625" y="0"/>
                </a:cubicBezTo>
                <a:cubicBezTo>
                  <a:pt x="2701075" y="-5770"/>
                  <a:pt x="2920569" y="55786"/>
                  <a:pt x="3093746" y="0"/>
                </a:cubicBezTo>
                <a:cubicBezTo>
                  <a:pt x="3266923" y="-55786"/>
                  <a:pt x="3587001" y="34389"/>
                  <a:pt x="3762291" y="0"/>
                </a:cubicBezTo>
                <a:cubicBezTo>
                  <a:pt x="4280536" y="30100"/>
                  <a:pt x="4882626" y="499900"/>
                  <a:pt x="4738977" y="976686"/>
                </a:cubicBezTo>
                <a:cubicBezTo>
                  <a:pt x="4751017" y="1037489"/>
                  <a:pt x="4723977" y="1078014"/>
                  <a:pt x="4738977" y="1162214"/>
                </a:cubicBezTo>
                <a:cubicBezTo>
                  <a:pt x="4793937" y="1769532"/>
                  <a:pt x="4283715" y="2108205"/>
                  <a:pt x="3762291" y="2138900"/>
                </a:cubicBezTo>
                <a:cubicBezTo>
                  <a:pt x="3573496" y="2158672"/>
                  <a:pt x="3386498" y="2133323"/>
                  <a:pt x="3233026" y="2138900"/>
                </a:cubicBezTo>
                <a:cubicBezTo>
                  <a:pt x="3079555" y="2144477"/>
                  <a:pt x="2869266" y="2113179"/>
                  <a:pt x="2620193" y="2138900"/>
                </a:cubicBezTo>
                <a:cubicBezTo>
                  <a:pt x="2371120" y="2164621"/>
                  <a:pt x="2293749" y="2099191"/>
                  <a:pt x="2035216" y="2138900"/>
                </a:cubicBezTo>
                <a:cubicBezTo>
                  <a:pt x="1776683" y="2178609"/>
                  <a:pt x="1665235" y="2104526"/>
                  <a:pt x="1533807" y="2138900"/>
                </a:cubicBezTo>
                <a:cubicBezTo>
                  <a:pt x="1402379" y="2173274"/>
                  <a:pt x="1243218" y="2128517"/>
                  <a:pt x="976686" y="2138900"/>
                </a:cubicBezTo>
                <a:cubicBezTo>
                  <a:pt x="386793" y="2147383"/>
                  <a:pt x="61537" y="1823389"/>
                  <a:pt x="0" y="1162214"/>
                </a:cubicBezTo>
                <a:cubicBezTo>
                  <a:pt x="-12958" y="1095476"/>
                  <a:pt x="10493" y="1025552"/>
                  <a:pt x="0" y="976686"/>
                </a:cubicBezTo>
                <a:close/>
              </a:path>
            </a:pathLst>
          </a:custGeom>
          <a:noFill/>
          <a:ln w="28575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563978808">
                  <a:prstGeom prst="roundRect">
                    <a:avLst>
                      <a:gd name="adj" fmla="val 45663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3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1BF0E-82F2-8F8C-507D-90337A65B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65E01-9E1C-6F5F-51A7-1C4325D8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800" y="252000"/>
            <a:ext cx="11540763" cy="378044"/>
          </a:xfrm>
        </p:spPr>
        <p:txBody>
          <a:bodyPr anchor="t">
            <a:normAutofit/>
          </a:bodyPr>
          <a:lstStyle/>
          <a:p>
            <a:r>
              <a:rPr lang="en-US" dirty="0"/>
              <a:t>Machine Learning vs Causal Models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91CC625-8B7A-1F2D-65A7-FC262040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769"/>
          <a:stretch/>
        </p:blipFill>
        <p:spPr>
          <a:xfrm>
            <a:off x="496098" y="1545359"/>
            <a:ext cx="11518296" cy="4293755"/>
          </a:xfr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AC48A-DB4E-1D25-F44F-DFC03FF5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41349" y="6393702"/>
            <a:ext cx="1233647" cy="13727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9" name="Subtitle 6">
            <a:extLst>
              <a:ext uri="{FF2B5EF4-FFF2-40B4-BE49-F238E27FC236}">
                <a16:creationId xmlns:a16="http://schemas.microsoft.com/office/drawing/2014/main" id="{D390838A-FF57-12E9-AFAE-FC5380E0A31D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25800" y="620196"/>
            <a:ext cx="11540763" cy="371567"/>
          </a:xfrm>
        </p:spPr>
        <p:txBody>
          <a:bodyPr/>
          <a:lstStyle/>
          <a:p>
            <a:r>
              <a:rPr lang="en-US" dirty="0"/>
              <a:t>High-Level Comparison</a:t>
            </a:r>
          </a:p>
        </p:txBody>
      </p:sp>
      <p:pic>
        <p:nvPicPr>
          <p:cNvPr id="4" name="Content Placeholder 11">
            <a:extLst>
              <a:ext uri="{FF2B5EF4-FFF2-40B4-BE49-F238E27FC236}">
                <a16:creationId xmlns:a16="http://schemas.microsoft.com/office/drawing/2014/main" id="{69893BC0-5C13-A78A-96EF-5303B04E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769" b="44578"/>
          <a:stretch>
            <a:fillRect/>
          </a:stretch>
        </p:blipFill>
        <p:spPr>
          <a:xfrm>
            <a:off x="496098" y="1545359"/>
            <a:ext cx="11518296" cy="2124380"/>
          </a:xfrm>
          <a:prstGeom prst="rect">
            <a:avLst/>
          </a:prstGeom>
          <a:noFill/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0EE7D5CF-F2D2-6F15-0BC4-17FE82175C6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769" b="33202"/>
          <a:stretch>
            <a:fillRect/>
          </a:stretch>
        </p:blipFill>
        <p:spPr>
          <a:xfrm>
            <a:off x="496098" y="1545360"/>
            <a:ext cx="11518296" cy="2677976"/>
          </a:xfrm>
          <a:prstGeom prst="rect">
            <a:avLst/>
          </a:prstGeom>
          <a:noFill/>
        </p:spPr>
      </p:pic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6BF158E-3D84-C86A-E663-D7E35FBEAE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769" b="12735"/>
          <a:stretch>
            <a:fillRect/>
          </a:stretch>
        </p:blipFill>
        <p:spPr>
          <a:xfrm>
            <a:off x="496098" y="1545358"/>
            <a:ext cx="11518296" cy="3674005"/>
          </a:xfrm>
          <a:prstGeom prst="rect">
            <a:avLst/>
          </a:prstGeom>
          <a:noFill/>
        </p:spPr>
      </p:pic>
      <p:pic>
        <p:nvPicPr>
          <p:cNvPr id="10" name="Content Placeholder 11">
            <a:extLst>
              <a:ext uri="{FF2B5EF4-FFF2-40B4-BE49-F238E27FC236}">
                <a16:creationId xmlns:a16="http://schemas.microsoft.com/office/drawing/2014/main" id="{101835D0-3E9F-529C-9472-3E19F0C937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768" b="64781"/>
          <a:stretch>
            <a:fillRect/>
          </a:stretch>
        </p:blipFill>
        <p:spPr>
          <a:xfrm>
            <a:off x="496098" y="1545357"/>
            <a:ext cx="11518296" cy="11411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682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7129C20-2EAB-CE72-F5DA-32123AADA28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2D13D40-F919-346F-F4F6-AA70D7A6A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7-Feb-25</a:t>
            </a:r>
            <a:endParaRPr lang="en-GB"/>
          </a:p>
        </p:txBody>
      </p:sp>
      <p:sp>
        <p:nvSpPr>
          <p:cNvPr id="12" name="Date Placeholder 1">
            <a:extLst>
              <a:ext uri="{FF2B5EF4-FFF2-40B4-BE49-F238E27FC236}">
                <a16:creationId xmlns:a16="http://schemas.microsoft.com/office/drawing/2014/main" id="{98E3D838-AD91-A689-7435-74A63D0D4DBD}"/>
              </a:ext>
            </a:extLst>
          </p:cNvPr>
          <p:cNvSpPr txBox="1">
            <a:spLocks/>
          </p:cNvSpPr>
          <p:nvPr/>
        </p:nvSpPr>
        <p:spPr>
          <a:xfrm>
            <a:off x="10641349" y="6393702"/>
            <a:ext cx="1233647" cy="13727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r" defTabSz="914353" rtl="0" eaLnBrk="1" latinLnBrk="0" hangingPunct="1">
              <a:defRPr sz="85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07/07/2025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7B988D3-A52C-E131-5A34-5C72162E6652}"/>
              </a:ext>
            </a:extLst>
          </p:cNvPr>
          <p:cNvSpPr txBox="1">
            <a:spLocks/>
          </p:cNvSpPr>
          <p:nvPr/>
        </p:nvSpPr>
        <p:spPr>
          <a:xfrm>
            <a:off x="5936755" y="6393702"/>
            <a:ext cx="318491" cy="13727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defPPr>
              <a:defRPr lang="en-US"/>
            </a:defPPr>
            <a:lvl1pPr marL="0" algn="ctr" defTabSz="914353" rtl="0" eaLnBrk="1" latinLnBrk="0" hangingPunct="1">
              <a:defRPr sz="85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77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0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36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3" algn="l" defTabSz="91435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A53E11-492D-48B3-9F9B-09541CA2A39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AD6AD1CD-05EF-C8E9-9D39-780FD33DB4D8}"/>
              </a:ext>
            </a:extLst>
          </p:cNvPr>
          <p:cNvSpPr txBox="1">
            <a:spLocks/>
          </p:cNvSpPr>
          <p:nvPr/>
        </p:nvSpPr>
        <p:spPr>
          <a:xfrm>
            <a:off x="317251" y="2417400"/>
            <a:ext cx="9144000" cy="184794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Contestable Neural Networks</a:t>
            </a:r>
          </a:p>
        </p:txBody>
      </p:sp>
      <p:sp>
        <p:nvSpPr>
          <p:cNvPr id="16" name="Subtitle 5">
            <a:extLst>
              <a:ext uri="{FF2B5EF4-FFF2-40B4-BE49-F238E27FC236}">
                <a16:creationId xmlns:a16="http://schemas.microsoft.com/office/drawing/2014/main" id="{1AC1D649-1DEA-D41C-D926-ADB4EC51AECC}"/>
              </a:ext>
            </a:extLst>
          </p:cNvPr>
          <p:cNvSpPr txBox="1">
            <a:spLocks/>
          </p:cNvSpPr>
          <p:nvPr/>
        </p:nvSpPr>
        <p:spPr>
          <a:xfrm>
            <a:off x="317251" y="4383000"/>
            <a:ext cx="9144000" cy="1322348"/>
          </a:xfrm>
          <a:prstGeom prst="rect">
            <a:avLst/>
          </a:prstGeom>
        </p:spPr>
        <p:txBody>
          <a:bodyPr/>
          <a:lstStyle>
            <a:lvl1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61991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84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5975" indent="-161991" algn="l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53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6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18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1" indent="-171441" algn="l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Causal Discovery for XAI &amp; </a:t>
            </a:r>
          </a:p>
          <a:p>
            <a:r>
              <a:rPr lang="en-GB" dirty="0">
                <a:solidFill>
                  <a:schemeClr val="bg1"/>
                </a:solidFill>
              </a:rPr>
              <a:t>Human-in-the-loop Debugging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9EDA9B-0946-53BE-A4BD-9FD98AE96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8580" y="116555"/>
            <a:ext cx="2075117" cy="2075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7BB531-B17C-380F-477F-8A1969CC6A28}"/>
              </a:ext>
            </a:extLst>
          </p:cNvPr>
          <p:cNvSpPr txBox="1"/>
          <p:nvPr/>
        </p:nvSpPr>
        <p:spPr>
          <a:xfrm>
            <a:off x="128303" y="239209"/>
            <a:ext cx="62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Russo &amp; Toni. </a:t>
            </a:r>
            <a:r>
              <a:rPr lang="en-GB" i="1" dirty="0">
                <a:solidFill>
                  <a:schemeClr val="bg1"/>
                </a:solidFill>
              </a:rPr>
              <a:t>Causal Discovery and Knowledge Injection for Contestable Neural Networks</a:t>
            </a:r>
            <a:r>
              <a:rPr lang="en-GB" dirty="0">
                <a:solidFill>
                  <a:schemeClr val="bg1"/>
                </a:solidFill>
              </a:rPr>
              <a:t>. In Proc. of ECAI 2023</a:t>
            </a:r>
          </a:p>
        </p:txBody>
      </p:sp>
    </p:spTree>
    <p:extLst>
      <p:ext uri="{BB962C8B-B14F-4D97-AF65-F5344CB8AC3E}">
        <p14:creationId xmlns:p14="http://schemas.microsoft.com/office/powerpoint/2010/main" val="2348876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5" grpId="0"/>
    </p:bldLst>
  </p:timing>
</p:sld>
</file>

<file path=ppt/theme/theme1.xml><?xml version="1.0" encoding="utf-8"?>
<a:theme xmlns:a="http://schemas.openxmlformats.org/drawingml/2006/main" name="ICL PPT Theme">
  <a:themeElements>
    <a:clrScheme name="Imperial colour theme">
      <a:dk1>
        <a:sysClr val="windowText" lastClr="000000"/>
      </a:dk1>
      <a:lt1>
        <a:sysClr val="window" lastClr="FFFFFF"/>
      </a:lt1>
      <a:dk2>
        <a:srgbClr val="000080"/>
      </a:dk2>
      <a:lt2>
        <a:srgbClr val="F5F5F5"/>
      </a:lt2>
      <a:accent1>
        <a:srgbClr val="0000CD"/>
      </a:accent1>
      <a:accent2>
        <a:srgbClr val="C71585"/>
      </a:accent2>
      <a:accent3>
        <a:srgbClr val="7B68EE"/>
      </a:accent3>
      <a:accent4>
        <a:srgbClr val="FF0000"/>
      </a:accent4>
      <a:accent5>
        <a:srgbClr val="FF4500"/>
      </a:accent5>
      <a:accent6>
        <a:srgbClr val="006400"/>
      </a:accent6>
      <a:hlink>
        <a:srgbClr val="000080"/>
      </a:hlink>
      <a:folHlink>
        <a:srgbClr val="C71585"/>
      </a:folHlink>
    </a:clrScheme>
    <a:fontScheme name="Imperial Sans font theme">
      <a:majorFont>
        <a:latin typeface="Imperial Sans Text Semibold"/>
        <a:ea typeface=""/>
        <a:cs typeface=""/>
      </a:majorFont>
      <a:minorFont>
        <a:latin typeface="Imperial San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05000"/>
          </a:lnSpc>
          <a:defRPr sz="1600" dirty="0">
            <a:solidFill>
              <a:schemeClr val="tx1"/>
            </a:solidFill>
          </a:defRPr>
        </a:defPPr>
      </a:lstStyle>
    </a:txDef>
  </a:objectDefaults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ICL_PowerPoint 16_9 template.potx" id="{9379B5C2-89E2-4436-AAC2-A0EB58951E1D}" vid="{86F68850-0020-4398-8624-9E78985566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">
      <a:srgbClr val="232333"/>
    </a:custClr>
    <a:custClr name="Navy">
      <a:srgbClr val="000080"/>
    </a:custClr>
    <a:custClr name="Saddle Brown">
      <a:srgbClr val="8B4513"/>
    </a:custClr>
    <a:custClr name="Teal">
      <a:srgbClr val="008080"/>
    </a:custClr>
    <a:custClr name="Medium Violet Red">
      <a:srgbClr val="C71585"/>
    </a:custClr>
    <a:custClr name="Indigo">
      <a:srgbClr val="4B0082"/>
    </a:custClr>
    <a:custClr name="Crimson">
      <a:srgbClr val="DC143C"/>
    </a:custClr>
    <a:custClr name="Orange Red">
      <a:srgbClr val="FF4500"/>
    </a:custClr>
    <a:custClr name="Dark Green">
      <a:srgbClr val="006400"/>
    </a:custClr>
    <a:custClr>
      <a:srgbClr val="FFFFFF"/>
    </a:custClr>
    <a:custClr name="Slate Grey">
      <a:srgbClr val="708090"/>
    </a:custClr>
    <a:custClr name="Imperial Blue">
      <a:srgbClr val="0000CD"/>
    </a:custClr>
    <a:custClr name="Yellow">
      <a:srgbClr val="FFFF00"/>
    </a:custClr>
    <a:custClr name="Turquoise">
      <a:srgbClr val="40E0D0"/>
    </a:custClr>
    <a:custClr name="Violet">
      <a:srgbClr val="EE82EE"/>
    </a:custClr>
    <a:custClr name="Medium Blue Slate">
      <a:srgbClr val="7B68EE"/>
    </a:custClr>
    <a:custClr name="Red">
      <a:srgbClr val="FF0000"/>
    </a:custClr>
    <a:custClr name="Dark Orange">
      <a:srgbClr val="FF8C00"/>
    </a:custClr>
    <a:custClr name="Spring Green">
      <a:srgbClr val="00FF7F"/>
    </a:custClr>
    <a:custClr>
      <a:srgbClr val="FFFFFF"/>
    </a:custClr>
    <a:custClr name="White Smoke">
      <a:srgbClr val="F5F5F5"/>
    </a:custClr>
    <a:custClr name="Deep Sky Blue">
      <a:srgbClr val="00BFFF"/>
    </a:custClr>
    <a:custClr name="Khaki">
      <a:srgbClr val="F0E68C"/>
    </a:custClr>
    <a:custClr name="Pale Turquoise">
      <a:srgbClr val="AFEEEE"/>
    </a:custClr>
    <a:custClr name="Light Pink">
      <a:srgbClr val="FFB6C1"/>
    </a:custClr>
    <a:custClr name="Lavender">
      <a:srgbClr val="E6E6FA"/>
    </a:custClr>
    <a:custClr name="Salmon">
      <a:srgbClr val="FA8072"/>
    </a:custClr>
    <a:custClr name="Orange">
      <a:srgbClr val="FFA500"/>
    </a:custClr>
    <a:custClr name="Pale Green">
      <a:srgbClr val="98FB98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Imperial_PowerPoint 16_9 template</Template>
  <TotalTime>5292</TotalTime>
  <Words>977</Words>
  <Application>Microsoft Office PowerPoint</Application>
  <PresentationFormat>Widescreen</PresentationFormat>
  <Paragraphs>227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Imperial Sans Text Semibold</vt:lpstr>
      <vt:lpstr>Calibri</vt:lpstr>
      <vt:lpstr>Imperial Sans Text</vt:lpstr>
      <vt:lpstr>Imperial Sans Text Medium</vt:lpstr>
      <vt:lpstr>Arial</vt:lpstr>
      <vt:lpstr>ICL PPT Theme</vt:lpstr>
      <vt:lpstr>Causal Discovery for Trustworthy AI</vt:lpstr>
      <vt:lpstr>Talk Overview</vt:lpstr>
      <vt:lpstr>My Journey</vt:lpstr>
      <vt:lpstr>Causal Models</vt:lpstr>
      <vt:lpstr>Causal Models</vt:lpstr>
      <vt:lpstr>Structural Causal Model (Pearl, 2009)</vt:lpstr>
      <vt:lpstr>PowerPoint Presentation</vt:lpstr>
      <vt:lpstr>Machine Learning vs Causal Models</vt:lpstr>
      <vt:lpstr>PowerPoint Presentation</vt:lpstr>
      <vt:lpstr>Joint Neural Network Structure</vt:lpstr>
      <vt:lpstr>Objective</vt:lpstr>
      <vt:lpstr>Encode Causality in the Network Structure</vt:lpstr>
      <vt:lpstr>Encode Causality in the Network Structure</vt:lpstr>
      <vt:lpstr>Income Prediction Case Study</vt:lpstr>
      <vt:lpstr>Income Prediction Case Study</vt:lpstr>
      <vt:lpstr>Income Prediction Case Study</vt:lpstr>
      <vt:lpstr>Income Prediction Case Study</vt:lpstr>
      <vt:lpstr>Takeaways</vt:lpstr>
      <vt:lpstr>How do we reliably build causal graphs from data?</vt:lpstr>
      <vt:lpstr>Causal Discovery Literature</vt:lpstr>
      <vt:lpstr>The Peter-Clark Algorithm</vt:lpstr>
      <vt:lpstr>Peter-Clark Algorithm</vt:lpstr>
      <vt:lpstr>Shapley-PC Reconstructution Accuracy </vt:lpstr>
      <vt:lpstr>Income Prediction Example</vt:lpstr>
      <vt:lpstr>Income Prediction Example</vt:lpstr>
      <vt:lpstr>Argumentative Causal Discovery</vt:lpstr>
      <vt:lpstr>Income Prediction Example</vt:lpstr>
      <vt:lpstr>ABAPC Reconstruction Accuracy</vt:lpstr>
      <vt:lpstr>Argumentative Causal Discovery</vt:lpstr>
      <vt:lpstr>Endless Possibilities</vt:lpstr>
      <vt:lpstr>Questions?</vt:lpstr>
      <vt:lpstr>Appendix</vt:lpstr>
      <vt:lpstr>Causal Discovery for Trustworthy AI</vt:lpstr>
      <vt:lpstr>Conclusions</vt:lpstr>
      <vt:lpstr>Income Prediction Case Study</vt:lpstr>
      <vt:lpstr>More Datasets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Fabrizio Russo</dc:creator>
  <cp:lastModifiedBy>Fabrizio Russo</cp:lastModifiedBy>
  <cp:revision>1</cp:revision>
  <dcterms:created xsi:type="dcterms:W3CDTF">2025-02-03T10:08:54Z</dcterms:created>
  <dcterms:modified xsi:type="dcterms:W3CDTF">2026-02-17T13:15:07Z</dcterms:modified>
</cp:coreProperties>
</file>